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6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B843F-6302-4571-BCB3-0D11F5805A28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7A763-1AED-4900-8BC5-B2717424B1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18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7A763-1AED-4900-8BC5-B2717424B1A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97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2376265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6600" b="1" dirty="0" smtClean="0">
                <a:solidFill>
                  <a:srgbClr val="FF0000"/>
                </a:solidFill>
              </a:rPr>
              <a:t>EYVAH!</a:t>
            </a:r>
          </a:p>
          <a:p>
            <a:pPr marL="0" indent="0" algn="ctr">
              <a:buNone/>
            </a:pPr>
            <a:r>
              <a:rPr lang="tr-TR" sz="6600" b="1" dirty="0" smtClean="0">
                <a:solidFill>
                  <a:srgbClr val="FF0000"/>
                </a:solidFill>
              </a:rPr>
              <a:t>ÇOCUĞUM BÜYÜYOR</a:t>
            </a:r>
            <a:endParaRPr lang="tr-TR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lvl="0"/>
            <a:r>
              <a:rPr lang="tr-TR" dirty="0"/>
              <a:t>Davranış kontrollerimizde iki farklı sistem çalışır.</a:t>
            </a:r>
          </a:p>
          <a:p>
            <a:pPr lvl="0"/>
            <a:r>
              <a:rPr lang="tr-TR" dirty="0"/>
              <a:t>Biri daha refleksken, diğeri daha kontrollüdür.</a:t>
            </a:r>
          </a:p>
          <a:p>
            <a:pPr lvl="0"/>
            <a:r>
              <a:rPr lang="tr-TR" dirty="0"/>
              <a:t>Örneğin araba kullanırken ve öndeki araca çarpmak üzereyken refleks olarak donup kalır. </a:t>
            </a:r>
            <a:endParaRPr lang="tr-TR" dirty="0" smtClean="0"/>
          </a:p>
          <a:p>
            <a:pPr lvl="0"/>
            <a:r>
              <a:rPr lang="tr-TR" dirty="0" smtClean="0"/>
              <a:t>Oysa </a:t>
            </a:r>
            <a:r>
              <a:rPr lang="tr-TR" dirty="0"/>
              <a:t>diğer kontrol sistemi ise, fren yaparak, direksiyonu kırmamızı sağlar.</a:t>
            </a:r>
          </a:p>
          <a:p>
            <a:pPr lvl="0"/>
            <a:r>
              <a:rPr lang="tr-TR" dirty="0"/>
              <a:t>Bir ergen için donup kalmayı engelleyebilmek bir erişkinden çok daha zordur.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45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dirty="0"/>
              <a:t>Yine araştırmalar, ergenlerin benzer karar verdiklerinde beynin bir bölgesini çok fazla zorladıklarını, oysa erişkinlerin beynin farklı bölgelerini çalıştırarak yükü bölüştürdüğünü göstermektedir.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Bu durum ergenlerin niye daha </a:t>
            </a:r>
            <a:r>
              <a:rPr lang="tr-TR" dirty="0" err="1"/>
              <a:t>dürtüsel</a:t>
            </a:r>
            <a:r>
              <a:rPr lang="tr-TR" dirty="0"/>
              <a:t> ve düşünmeden davranabildiklerini </a:t>
            </a:r>
            <a:r>
              <a:rPr lang="tr-TR" dirty="0" smtClean="0"/>
              <a:t>açıklar.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Son olarak, gelişim süreci norma seyrinde devam ettikçe ergen beyni işlevsel olarak erişkin beyni ile aynı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660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52469" y="980728"/>
            <a:ext cx="76890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>
                <a:solidFill>
                  <a:srgbClr val="7030A0"/>
                </a:solidFill>
              </a:rPr>
              <a:t>AİLE TUTUMLARI VE ERGENE ETKİSİ</a:t>
            </a:r>
            <a:endParaRPr lang="tr-TR" sz="4000" dirty="0">
              <a:solidFill>
                <a:srgbClr val="7030A0"/>
              </a:solidFill>
            </a:endParaRPr>
          </a:p>
        </p:txBody>
      </p:sp>
      <p:pic>
        <p:nvPicPr>
          <p:cNvPr id="4102" name="Picture 6" descr="aile tutumları ve ergen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34481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174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lvl="0"/>
            <a:r>
              <a:rPr lang="tr-TR" dirty="0"/>
              <a:t>Ergenlik dönemindeki değişimlere ergenlerin verdileri anlam ve önemle, ailelerin değişimden </a:t>
            </a:r>
            <a:r>
              <a:rPr lang="tr-TR" dirty="0" smtClean="0"/>
              <a:t>etkilenmeleri birbirinden </a:t>
            </a:r>
            <a:r>
              <a:rPr lang="tr-TR" dirty="0"/>
              <a:t>farklıdır</a:t>
            </a:r>
            <a:r>
              <a:rPr lang="tr-TR" dirty="0" smtClean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pPr lvl="0"/>
            <a:r>
              <a:rPr lang="tr-TR" dirty="0"/>
              <a:t>Ergenler kendilerini daha özgür ve araştırıcı hissederken, aileler onların kendilerinden uzaklaştığı endişesi taşır.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68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BASKICI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AİLE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</a:rPr>
            </a:b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/>
              <a:t>Ergenlerin disipline gereksinimleri vardır. </a:t>
            </a:r>
          </a:p>
          <a:p>
            <a:pPr lvl="0"/>
            <a:r>
              <a:rPr lang="tr-TR" dirty="0"/>
              <a:t>Ama aynı zamanda kendine güvene, bağımsızlığa, sosyal uyum yeteneğini geliştirmeye ve yaratıcılığı da gereksinim duyarlar.</a:t>
            </a:r>
          </a:p>
          <a:p>
            <a:pPr lvl="0"/>
            <a:r>
              <a:rPr lang="tr-TR" dirty="0"/>
              <a:t>Baskıcı, sözünü geçiren, en aşırı ile zorba aile tutumu ise çocuğa ne yapması gerektiğini söyler ama açıklamasını yapmaz.</a:t>
            </a:r>
          </a:p>
          <a:p>
            <a:pPr lvl="0"/>
            <a:r>
              <a:rPr lang="tr-TR" dirty="0"/>
              <a:t>Baskıcı ailelerin bir kısmı da aynı zamanda sevgi de göstermez, çocuk için zahmete girmek istemez, sık sık eleştirir, azarlar ve aşağılarlar. Kimi zaman fiziksel şiddete başvururlar.</a:t>
            </a:r>
          </a:p>
          <a:p>
            <a:pPr lvl="0"/>
            <a:r>
              <a:rPr lang="tr-TR" dirty="0"/>
              <a:t>Bazı aileler bu baskıyı, saygı kazanmanın tek doğru yolu oluğunu düşündükleri için uygularlar.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3945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tr-TR" dirty="0"/>
              <a:t>Bu tür ailelerde yetişen çocuklar kendilerine güvensiz olurlar.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Davranışlarına ailelerinin alacağı tutumdan emin değillerdir.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Özgüven eksikliği, sürekli hırpalanma çocukluk döneminde ruhsal ve davranışsal sorunlara neden olur.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Başkalarında ilişkilerinde kırılgan, kullanılmaya açık ya da saldırgan olurlar.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Asıl sorun ergenlik döneminde ortaya çıkar.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Sevgi eksikliği ve baskıya başkaldırı evde, okulda ve sosyal çevresinde kendini belli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285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smtClean="0">
                <a:solidFill>
                  <a:schemeClr val="accent1">
                    <a:lumMod val="50000"/>
                  </a:schemeClr>
                </a:solidFill>
              </a:rPr>
              <a:t>AŞIRI </a:t>
            </a:r>
            <a:r>
              <a:rPr lang="tr-TR" sz="3600" b="1" dirty="0">
                <a:solidFill>
                  <a:schemeClr val="accent1">
                    <a:lumMod val="50000"/>
                  </a:schemeClr>
                </a:solidFill>
              </a:rPr>
              <a:t>KORUYUCU, GEVŞEK DİSİPLİNLİ AİLE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Bu aile tipinde, çocuğun her dileği yerine getirilir ve her ihtiyacı karşılanır. </a:t>
            </a:r>
          </a:p>
          <a:p>
            <a:pPr lvl="0"/>
            <a:r>
              <a:rPr lang="tr-TR" dirty="0"/>
              <a:t>Böylece çocukların becerilerini geliştirmesine izin verilmez.</a:t>
            </a:r>
          </a:p>
          <a:p>
            <a:pPr lvl="0"/>
            <a:r>
              <a:rPr lang="tr-TR" dirty="0"/>
              <a:t>Bu tür ailelerde büyüyen çocuklar, aynı tutumu arkadaşlarından, okuldan ve diğer kurumlardan da beklerler.</a:t>
            </a:r>
          </a:p>
          <a:p>
            <a:pPr lvl="0"/>
            <a:r>
              <a:rPr lang="tr-TR" dirty="0"/>
              <a:t>Bulamadıkları zaman hayal kırıklığı ve yıkımı fazla olur.</a:t>
            </a:r>
          </a:p>
          <a:p>
            <a:pPr lvl="0"/>
            <a:r>
              <a:rPr lang="tr-TR" dirty="0"/>
              <a:t>Bağımlı, kendi başına yetersiz, mutsuz çocuklar haline gelirler.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Ergenlik döneminde ise evde istekleri daha da artar.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Buna karşın dışarıda arkadaş bulmakta zorlanan, güvensiz ergenler olurlar.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Aile dışında yaşam kurmakta, tek başına yaşamakta ve başarı sağlamakta zorluk çekerler.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6240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1">
                    <a:lumMod val="50000"/>
                  </a:schemeClr>
                </a:solidFill>
              </a:rPr>
              <a:t>İLGİSİZ AİLE(Bırakınız Yapsınlar)</a:t>
            </a:r>
            <a:endParaRPr lang="tr-T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 lvl="0"/>
            <a:r>
              <a:rPr lang="tr-TR" dirty="0"/>
              <a:t>Anne-baba çocuğa karşı tamamen ilgisizdir.</a:t>
            </a:r>
          </a:p>
          <a:p>
            <a:pPr lvl="0"/>
            <a:r>
              <a:rPr lang="tr-TR" dirty="0"/>
              <a:t>Bu ilgisizlik hem destek, hem diplin alanlarında görülür.</a:t>
            </a:r>
          </a:p>
          <a:p>
            <a:pPr lvl="0"/>
            <a:r>
              <a:rPr lang="tr-TR" dirty="0"/>
              <a:t>Aile çocuk sorun çıkarmadıkça onunla ilgilenmez, sevgi göstermez, iletişim kurmaya çalışmaz ve onu yalnız bırakır.</a:t>
            </a:r>
          </a:p>
          <a:p>
            <a:pPr lvl="0"/>
            <a:r>
              <a:rPr lang="tr-TR" dirty="0"/>
              <a:t>Bu tür ailelerde yetişen çocukların arkadaşlarına ve çevreye daha çok zarar veren çocuklar olduğu, ergenlik döneminde suç ve madde kullanımı açısından risk taşıdıkları bilinmektedir.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1780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tr-TR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sz="3200" b="1" dirty="0" smtClean="0">
                <a:solidFill>
                  <a:schemeClr val="accent1">
                    <a:lumMod val="50000"/>
                  </a:schemeClr>
                </a:solidFill>
              </a:rPr>
              <a:t>SÖZÜNÜ </a:t>
            </a: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</a:rPr>
              <a:t>GEÇİREN, DEMOKRATİK AİLE</a:t>
            </a:r>
            <a:r>
              <a:rPr lang="tr-TR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tr-TR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tr-T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lvl="0"/>
            <a:r>
              <a:rPr lang="tr-TR" dirty="0"/>
              <a:t>Çocukların her yaşta disipline ihtiyaçları vardır.</a:t>
            </a:r>
          </a:p>
          <a:p>
            <a:pPr lvl="0"/>
            <a:r>
              <a:rPr lang="tr-TR" dirty="0"/>
              <a:t>Disiplin, ceza demek değildir.</a:t>
            </a:r>
          </a:p>
          <a:p>
            <a:pPr lvl="0"/>
            <a:r>
              <a:rPr lang="tr-TR" dirty="0"/>
              <a:t>Disiplin, çocuk ve ergenin sosyalleşmesi için erişkinler tarafından uygulanan kuralların, düzenin ve değerlerin tümüdür.</a:t>
            </a:r>
          </a:p>
          <a:p>
            <a:pPr lvl="0"/>
            <a:r>
              <a:rPr lang="tr-TR" dirty="0"/>
              <a:t>Bu, aynı zamanda çocukla paylaşan, onu dinleyen, destekleyen, başarıları ile övünen, sorunlarını ve başarısızlıklarını konuşarak çözmeye çalışan bir aile yapısıdır.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0138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562074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SON </a:t>
            </a:r>
            <a:r>
              <a:rPr lang="tr-TR" b="1" dirty="0">
                <a:solidFill>
                  <a:schemeClr val="bg1"/>
                </a:solidFill>
              </a:rPr>
              <a:t>OLARAK;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/>
              <a:t>Aile-ergen ilişkisinde sadece ailenin tutumu rol oynamaz.</a:t>
            </a:r>
          </a:p>
          <a:p>
            <a:pPr lvl="0"/>
            <a:r>
              <a:rPr lang="tr-TR" dirty="0"/>
              <a:t>Aynı zamanda anne-babanın kişilik özellikleri, anne-baba arasındaki ilişkinin ve ergenin özellikleri önemlidir.</a:t>
            </a:r>
          </a:p>
          <a:p>
            <a:pPr lvl="0"/>
            <a:r>
              <a:rPr lang="tr-TR" dirty="0"/>
              <a:t>Birbiriyle uyumsuz, sevgisiz, ilişkileri sağlıklı olmayan bir anne-babanın, çocuğa ve ergene karşı sağlıklı geliştirmeleri zordur.</a:t>
            </a:r>
          </a:p>
          <a:p>
            <a:pPr lvl="0"/>
            <a:r>
              <a:rPr lang="tr-TR" dirty="0"/>
              <a:t>İlişkiler birbirini etkiler.</a:t>
            </a:r>
          </a:p>
          <a:p>
            <a:pPr lvl="0"/>
            <a:r>
              <a:rPr lang="tr-TR" dirty="0"/>
              <a:t>Birbirine karşı soğuk, ilgisiz, kavgacı, eleştirel davranan bir aileye sahip ergen de onlara ve çevreye karşı bezer tutumları sürdürecektir.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692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.slideplayer.biz.tr/20/6151946/slides/slid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53" y="0"/>
            <a:ext cx="9144000" cy="719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5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>AİLE </a:t>
            </a:r>
            <a:r>
              <a:rPr lang="tr-TR" b="1" dirty="0">
                <a:solidFill>
                  <a:srgbClr val="C00000"/>
                </a:solidFill>
              </a:rPr>
              <a:t>VE ERGEN İLİŞKİSİ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http://iremyilmazer.net/images/ergenvea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60142"/>
            <a:ext cx="8208912" cy="496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91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/>
            </a:r>
            <a:br>
              <a:rPr lang="tr-TR" sz="3200" b="1" dirty="0" smtClean="0">
                <a:solidFill>
                  <a:srgbClr val="C00000"/>
                </a:solidFill>
              </a:rPr>
            </a:br>
            <a:r>
              <a:rPr lang="tr-TR" sz="3200" b="1" dirty="0" smtClean="0">
                <a:solidFill>
                  <a:srgbClr val="C00000"/>
                </a:solidFill>
              </a:rPr>
              <a:t>1)KURAL </a:t>
            </a:r>
            <a:r>
              <a:rPr lang="tr-TR" sz="3200" b="1" dirty="0">
                <a:solidFill>
                  <a:srgbClr val="C00000"/>
                </a:solidFill>
              </a:rPr>
              <a:t>KOYMAK</a:t>
            </a:r>
            <a:br>
              <a:rPr lang="tr-TR" sz="3200" b="1" dirty="0">
                <a:solidFill>
                  <a:srgbClr val="C00000"/>
                </a:solidFill>
              </a:rPr>
            </a:b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Vazgeçilmeyecek </a:t>
            </a:r>
            <a:r>
              <a:rPr lang="tr-TR" dirty="0"/>
              <a:t>şeyler için kural koyarken, esnek tutulabilecek şeyler için ısrarlı olmamak gerekir. </a:t>
            </a:r>
          </a:p>
          <a:p>
            <a:r>
              <a:rPr lang="tr-TR" dirty="0" smtClean="0"/>
              <a:t>Örneğin </a:t>
            </a:r>
            <a:r>
              <a:rPr lang="tr-TR" dirty="0"/>
              <a:t>eve geliş saati için kurallar koyarken ve kararlı olurken, okul dışarısında küpe takma, futbol-basketbol oynama gibi konularda esnek davranılabilir.</a:t>
            </a:r>
          </a:p>
          <a:p>
            <a:r>
              <a:rPr lang="tr-TR" dirty="0"/>
              <a:t>T</a:t>
            </a:r>
            <a:r>
              <a:rPr lang="tr-TR" dirty="0" smtClean="0"/>
              <a:t>abi </a:t>
            </a:r>
            <a:r>
              <a:rPr lang="tr-TR" dirty="0"/>
              <a:t>kural koyarken ergenin de fikri alınmalıdır ki yoksa ergen kendisine danışılmadan konan kurallar için ailesine olumsuz tutum geliştirebilir.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5324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/>
            </a:r>
            <a:br>
              <a:rPr lang="tr-TR" sz="3200" b="1" dirty="0" smtClean="0">
                <a:solidFill>
                  <a:srgbClr val="C00000"/>
                </a:solidFill>
              </a:rPr>
            </a:br>
            <a:r>
              <a:rPr lang="tr-TR" sz="3200" b="1" dirty="0" smtClean="0">
                <a:solidFill>
                  <a:srgbClr val="C00000"/>
                </a:solidFill>
              </a:rPr>
              <a:t>2</a:t>
            </a:r>
            <a:r>
              <a:rPr lang="tr-TR" sz="3200" b="1" dirty="0">
                <a:solidFill>
                  <a:srgbClr val="C00000"/>
                </a:solidFill>
              </a:rPr>
              <a:t>) ERGENE UYGULABİLECEK YAPTIRIMLAR(CEZA)</a:t>
            </a:r>
            <a:r>
              <a:rPr lang="tr-TR" sz="3200" dirty="0">
                <a:solidFill>
                  <a:srgbClr val="C00000"/>
                </a:solidFill>
              </a:rPr>
              <a:t/>
            </a:r>
            <a:br>
              <a:rPr lang="tr-TR" sz="3200" dirty="0">
                <a:solidFill>
                  <a:srgbClr val="C00000"/>
                </a:solidFill>
              </a:rPr>
            </a:br>
            <a:endParaRPr lang="tr-TR" sz="3200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3888432"/>
          </a:xfrm>
          <a:solidFill>
            <a:schemeClr val="accent6"/>
          </a:solidFill>
        </p:spPr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Uygun şekilde kurallar konulmasına, nedenlerinin ergenle paylaşılmasına rağmen yine de sorunlar çıkabilir, çıkacaktır da…</a:t>
            </a:r>
          </a:p>
          <a:p>
            <a:pPr lvl="0"/>
            <a:r>
              <a:rPr lang="tr-TR" dirty="0"/>
              <a:t>Bu durumda ilk yapılması gereken uyarı yapmaktır.</a:t>
            </a:r>
          </a:p>
          <a:p>
            <a:pPr lvl="0"/>
            <a:r>
              <a:rPr lang="tr-TR" dirty="0"/>
              <a:t> Dinlemeyebilir..</a:t>
            </a:r>
          </a:p>
          <a:p>
            <a:pPr lvl="0"/>
            <a:r>
              <a:rPr lang="tr-TR" dirty="0"/>
              <a:t>Israrcı olursa, yaptırım uygulanabilir. Diğer bir deyişle ceza verilebilir.  Böylelikle ergenin yaptığı şeyin sınırları çok zorladığı, hoşgörü gösterilmeyecek, kabul edilmeyecek ciddi bir eylem olduğu anlamını taşır.</a:t>
            </a:r>
          </a:p>
          <a:p>
            <a:pPr lvl="0"/>
            <a:r>
              <a:rPr lang="tr-TR" dirty="0"/>
              <a:t>Ceza vermenin bazı kuralları vardır.</a:t>
            </a:r>
          </a:p>
          <a:p>
            <a:pPr lvl="0"/>
            <a:r>
              <a:rPr lang="tr-TR" dirty="0"/>
              <a:t>Öncelikle cezayı ergen hak etmelidir.</a:t>
            </a:r>
          </a:p>
          <a:p>
            <a:pPr lvl="0"/>
            <a:r>
              <a:rPr lang="tr-TR" dirty="0"/>
              <a:t>Ceza, ergenin yaptığı davranıştan dolayı hak ettiği için verilmelidir.</a:t>
            </a:r>
          </a:p>
          <a:p>
            <a:pPr lvl="0"/>
            <a:r>
              <a:rPr lang="tr-TR" dirty="0"/>
              <a:t>Anne-babanın o anki ruh hali ceza üzerinde etkili olmamalıdır.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18654" y="5085184"/>
            <a:ext cx="8573826" cy="163121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/>
              <a:t>Ceza belirli bir zamanla sınırlı olmalıdır.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/>
              <a:t>“Arkadaşlarınla hafta sonu görüşmeyeceksin” yerine “bu hafta sonu arkadaşlarınla görüşmeyeceksin.” Demek daha etkili ve daha doğrudur.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/>
              <a:t>Çünkü bu, ergene yaptığı davranışın sonuçlarını değerlendirme ve anlama şansı verir.</a:t>
            </a:r>
          </a:p>
        </p:txBody>
      </p:sp>
    </p:spTree>
    <p:extLst>
      <p:ext uri="{BB962C8B-B14F-4D97-AF65-F5344CB8AC3E}">
        <p14:creationId xmlns:p14="http://schemas.microsoft.com/office/powerpoint/2010/main" val="3688150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116632"/>
            <a:ext cx="8568952" cy="378565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tr-TR" sz="2400" dirty="0"/>
              <a:t>Ailelerin sıklıkla yaptığı gibi yapılması olanaklı olmayan, daha çok tehdit içeren mesajlar vermesi, çözüm getirmek yerine, sorunu artırır. </a:t>
            </a:r>
            <a:endParaRPr lang="tr-TR" sz="2400" dirty="0" smtClean="0"/>
          </a:p>
          <a:p>
            <a:pPr lvl="0"/>
            <a:endParaRPr lang="tr-TR" sz="2400" dirty="0" smtClean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tr-TR" sz="2400" dirty="0" smtClean="0"/>
              <a:t>Örneğin</a:t>
            </a:r>
            <a:r>
              <a:rPr lang="tr-TR" sz="2400" dirty="0"/>
              <a:t>, “senin öldürürüm, Allah canımı alsa da kurtulsanız benden” gibi cümleler kuran anne babalara toplumuzda çok rastlamaktayız. </a:t>
            </a:r>
            <a:endParaRPr lang="tr-TR" sz="2400" dirty="0" smtClean="0"/>
          </a:p>
          <a:p>
            <a:pPr lvl="0"/>
            <a:endParaRPr lang="tr-TR" sz="2400" dirty="0" smtClean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tr-TR" sz="2400" dirty="0" smtClean="0"/>
              <a:t>Bu </a:t>
            </a:r>
            <a:r>
              <a:rPr lang="tr-TR" sz="2400" dirty="0"/>
              <a:t>gibi cümleleri duyan çocuk ve ergenlerde çok ciddi duygusal ve psikolojik problemler ortaya çıkabilmektedir.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23528" y="4077072"/>
            <a:ext cx="8568952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Ayrıca ergenler için bazı maddi cezalar önemlidir.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Yeni bir giysi, etkinlik ücreti şeyler için kullanacağı parayı vermemek iyi bir yaptırım olabilir.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Benzer şekilde günümüzde kullanımını çok sevdikleri, akıllı telefon, tablet, bilgisayar gibi cihazları kullanımını kısıtlamak, işe yaramıyorsa 1 dönemlik yasaklamak etkili olabilir.</a:t>
            </a:r>
          </a:p>
        </p:txBody>
      </p:sp>
    </p:spTree>
    <p:extLst>
      <p:ext uri="{BB962C8B-B14F-4D97-AF65-F5344CB8AC3E}">
        <p14:creationId xmlns:p14="http://schemas.microsoft.com/office/powerpoint/2010/main" val="2639328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ERGEN </a:t>
            </a:r>
            <a:r>
              <a:rPr lang="tr-TR" b="1" dirty="0"/>
              <a:t>VE OKUL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763688" y="1936111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tr-TR" sz="3200" b="1" dirty="0"/>
              <a:t>OKUL BAŞARISI</a:t>
            </a:r>
            <a:endParaRPr lang="tr-TR" sz="3200" dirty="0"/>
          </a:p>
        </p:txBody>
      </p:sp>
      <p:sp>
        <p:nvSpPr>
          <p:cNvPr id="5" name="Sağ Ok 4"/>
          <p:cNvSpPr/>
          <p:nvPr/>
        </p:nvSpPr>
        <p:spPr>
          <a:xfrm rot="5400000">
            <a:off x="3995936" y="872716"/>
            <a:ext cx="1008112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146" name="Picture 2" descr="https://imgrosetta.mynet.com/file/71943/640xau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20886"/>
            <a:ext cx="7920880" cy="41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32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/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BAŞARIYI </a:t>
            </a:r>
            <a:r>
              <a:rPr lang="tr-TR" sz="2400" b="1" dirty="0">
                <a:solidFill>
                  <a:srgbClr val="C00000"/>
                </a:solidFill>
              </a:rPr>
              <a:t>ETKİLEYEN ÖZELLİKLER</a:t>
            </a:r>
            <a:br>
              <a:rPr lang="tr-TR" sz="2400" b="1" dirty="0">
                <a:solidFill>
                  <a:srgbClr val="C00000"/>
                </a:solidFill>
              </a:rPr>
            </a:b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51520" y="908720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b="1" dirty="0"/>
              <a:t>Kişilik Özellikleri ve Gelişim Düzeyi: </a:t>
            </a:r>
            <a:endParaRPr lang="tr-TR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tr-TR" dirty="0"/>
              <a:t>Gelişim düzeyi ve zekâ okul başarısı ile ilişkilidir.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tr-TR" dirty="0"/>
              <a:t>Ama bu tek başına başarı için yeterli değildir.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tr-TR" dirty="0"/>
              <a:t>Kendine güven ve saygı, iyi insan ilişkileri, kaygıyı kontrol edebilme ve gerçekçi bir amaca sahip olma okul başarısını olumlu etkiler.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83568" y="2852936"/>
            <a:ext cx="7848872" cy="3785652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/>
              <a:t>Unutmayın!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/>
              <a:t>Çocuğunuz bir dersten şu anda başarısız olabilir, o dersi çalıştığı halde yine başarısız olabilir; burada önemli olan çocuğunuzun mücadele azminden vazgeçmeden başarısız olduğu o dersi anlayana kadar çalışmaktır. </a:t>
            </a:r>
            <a:endParaRPr lang="tr-TR" sz="20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 smtClean="0"/>
              <a:t>Çoğu </a:t>
            </a:r>
            <a:r>
              <a:rPr lang="tr-TR" sz="2000" dirty="0"/>
              <a:t>zaman ergen kolay yolu tercih etme yoluna yönelebilir, o dersi çalışmaktan vazgeçebilir. </a:t>
            </a:r>
            <a:endParaRPr lang="tr-TR" sz="20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 smtClean="0"/>
              <a:t>Burada </a:t>
            </a:r>
            <a:r>
              <a:rPr lang="tr-TR" sz="2000" dirty="0"/>
              <a:t>çocuğunuzu cesaretlendirecek olan yine siz anne babalar olmalıdır. </a:t>
            </a:r>
            <a:r>
              <a:rPr lang="tr-TR" sz="2000" dirty="0" smtClean="0"/>
              <a:t> </a:t>
            </a:r>
            <a:r>
              <a:rPr lang="tr-TR" sz="2000" dirty="0"/>
              <a:t>Böylelikle çocuğunuz başarısızlığının üzerine gitmeyi öğrenecek ve zamanında dersi anlayacak gelişim düzeyine eriştiğinde o dersi çalışarak, dersten başarılı olacaktır. </a:t>
            </a:r>
            <a:endParaRPr lang="tr-TR" sz="20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tr-TR" sz="2000" dirty="0" smtClean="0"/>
              <a:t>Pes </a:t>
            </a:r>
            <a:r>
              <a:rPr lang="tr-TR" sz="2000" dirty="0"/>
              <a:t>etmemek, inatçı olmak burada önemli bir kişilik özelliğidir.</a:t>
            </a:r>
          </a:p>
        </p:txBody>
      </p:sp>
    </p:spTree>
    <p:extLst>
      <p:ext uri="{BB962C8B-B14F-4D97-AF65-F5344CB8AC3E}">
        <p14:creationId xmlns:p14="http://schemas.microsoft.com/office/powerpoint/2010/main" val="299638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7584" y="2136339"/>
            <a:ext cx="7344816" cy="31393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tr-TR" b="1" dirty="0"/>
              <a:t>Motivasyon:</a:t>
            </a:r>
            <a:endParaRPr lang="tr-TR" dirty="0"/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Motivasyon için ilgi ve yetenekler doğrultusunda gerçekçi hedefler olmalıdır.</a:t>
            </a:r>
          </a:p>
          <a:p>
            <a:r>
              <a:rPr lang="tr-TR" b="1" dirty="0"/>
              <a:t> </a:t>
            </a:r>
            <a:endParaRPr lang="tr-TR" dirty="0"/>
          </a:p>
          <a:p>
            <a:pPr lvl="0"/>
            <a:r>
              <a:rPr lang="tr-TR" b="1" dirty="0"/>
              <a:t>Aile: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pPr lvl="0"/>
            <a:r>
              <a:rPr lang="tr-TR" dirty="0"/>
              <a:t>Sözünü geçiren, demokratik </a:t>
            </a:r>
            <a:r>
              <a:rPr lang="tr-TR" dirty="0" smtClean="0"/>
              <a:t>aile</a:t>
            </a:r>
          </a:p>
          <a:p>
            <a:pPr lvl="0"/>
            <a:endParaRPr lang="tr-TR" dirty="0"/>
          </a:p>
          <a:p>
            <a:pPr lvl="0"/>
            <a:r>
              <a:rPr lang="tr-TR" b="1" dirty="0" smtClean="0"/>
              <a:t>Arkadaşlar: </a:t>
            </a:r>
          </a:p>
          <a:p>
            <a:pPr lvl="0"/>
            <a:endParaRPr lang="tr-TR" b="1" dirty="0"/>
          </a:p>
          <a:p>
            <a:pPr lvl="0"/>
            <a:r>
              <a:rPr lang="tr-TR" dirty="0" smtClean="0"/>
              <a:t>Uzaktan takip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304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/>
            </a:r>
            <a:br>
              <a:rPr lang="tr-TR" sz="3200" b="1" dirty="0" smtClean="0">
                <a:solidFill>
                  <a:srgbClr val="C00000"/>
                </a:solidFill>
              </a:rPr>
            </a:br>
            <a:r>
              <a:rPr lang="tr-TR" sz="3200" b="1" dirty="0" smtClean="0">
                <a:solidFill>
                  <a:srgbClr val="C00000"/>
                </a:solidFill>
              </a:rPr>
              <a:t>DERS </a:t>
            </a:r>
            <a:r>
              <a:rPr lang="tr-TR" sz="3200" b="1" dirty="0">
                <a:solidFill>
                  <a:srgbClr val="C00000"/>
                </a:solidFill>
              </a:rPr>
              <a:t>ÇALIŞMAK</a:t>
            </a:r>
            <a:r>
              <a:rPr lang="tr-TR" sz="3200" dirty="0">
                <a:solidFill>
                  <a:srgbClr val="C00000"/>
                </a:solidFill>
              </a:rPr>
              <a:t/>
            </a:r>
            <a:br>
              <a:rPr lang="tr-TR" sz="3200" dirty="0">
                <a:solidFill>
                  <a:srgbClr val="C00000"/>
                </a:solidFill>
              </a:rPr>
            </a:br>
            <a:endParaRPr lang="tr-TR" sz="3200" dirty="0">
              <a:solidFill>
                <a:srgbClr val="C00000"/>
              </a:solidFill>
            </a:endParaRPr>
          </a:p>
        </p:txBody>
      </p:sp>
      <p:pic>
        <p:nvPicPr>
          <p:cNvPr id="7170" name="Picture 2" descr="ergenlik ve ders çalışma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68760"/>
            <a:ext cx="5676900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29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tr-TR" dirty="0"/>
              <a:t>Okula giden her çocuğun olduğu her evde, anne babalarla çocuklar arasındaki savaşın adı ders çalışmaktır.</a:t>
            </a:r>
          </a:p>
          <a:p>
            <a:pPr lvl="0"/>
            <a:r>
              <a:rPr lang="tr-TR" b="1" dirty="0"/>
              <a:t>Ders Çalışmada Ailenin Rolü:</a:t>
            </a:r>
            <a:endParaRPr lang="tr-TR" dirty="0"/>
          </a:p>
          <a:p>
            <a:pPr lvl="0"/>
            <a:r>
              <a:rPr lang="tr-TR" dirty="0"/>
              <a:t>Okula başladığı andan itibaren tüm sorumluluğu üstüne alan bir ailenin, ergenliğe adım atılmasıyla birlikte, çocuğunun sorumluğu üstüne alması zorlaşır.</a:t>
            </a:r>
          </a:p>
          <a:p>
            <a:pPr lvl="0"/>
            <a:r>
              <a:rPr lang="tr-TR" dirty="0"/>
              <a:t>Ailenin görevi en baştan, uygun ortamı hazırlamak, kararlı olmak ve kontrol etmektir.</a:t>
            </a:r>
          </a:p>
          <a:p>
            <a:pPr lvl="0"/>
            <a:r>
              <a:rPr lang="tr-TR" dirty="0"/>
              <a:t>Onun yerine endişelenmek, olayı ondan daha çok sahiplenmek ergenin ders çalışmayı ailesi için yapması gereken bir olay olarak algılamasına neden olur.</a:t>
            </a:r>
          </a:p>
          <a:p>
            <a:pPr lvl="0"/>
            <a:r>
              <a:rPr lang="tr-TR" dirty="0"/>
              <a:t>O zaman çalışmayı aileye karşı kullanır.</a:t>
            </a:r>
          </a:p>
          <a:p>
            <a:pPr lvl="0"/>
            <a:r>
              <a:rPr lang="tr-TR" dirty="0"/>
              <a:t>Yani onları mutlu etmek ya da isteklerine ulaşmak, kızdırmak için kullanmaya başlar.</a:t>
            </a:r>
          </a:p>
          <a:p>
            <a:pPr lvl="0"/>
            <a:r>
              <a:rPr lang="tr-TR" dirty="0"/>
              <a:t>Oysa bu ergenin işidir ve olumlu, olumsuz sonuçlarına da katlanmalıdır.</a:t>
            </a:r>
          </a:p>
          <a:p>
            <a:pPr lvl="0"/>
            <a:r>
              <a:rPr lang="tr-TR" dirty="0"/>
              <a:t>Ailenin evde devamlı “hadi çalış” demesi ya da bağırıp kızması sonuçları değiştirmez.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6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/>
              <a:t>Benzer şekilde rüşvet teklifi yanlış sonuçlara yol açar.</a:t>
            </a:r>
          </a:p>
          <a:p>
            <a:pPr lvl="0"/>
            <a:r>
              <a:rPr lang="tr-TR" dirty="0"/>
              <a:t>Aileler ders çalışırsa ergene bir şeyler vaat ederler ve bunun adına “ödül” derler. Oysa bu rüşvettir. Ve ergene, aslında yapması yükümlü olduğu bir işten kazanç sağlama yolunu açar.</a:t>
            </a:r>
          </a:p>
          <a:p>
            <a:pPr lvl="0"/>
            <a:r>
              <a:rPr lang="tr-TR" dirty="0"/>
              <a:t>Benzer şekilde boşa yapılan tehditlerin de anlamı yoktur.</a:t>
            </a:r>
          </a:p>
          <a:p>
            <a:pPr lvl="0"/>
            <a:r>
              <a:rPr lang="tr-TR" dirty="0"/>
              <a:t>Ders zamanı televizyon, bilgisayar, tablet ve telefon ile oynamak gibi aktiviteleri kısıtlamak, kontrol etmek kadar, görev yapılmadığında bazı aktivitelerden mahrum ederek ceza vermek de ailelere düşmektedir.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88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2068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ERGEN OLMAK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ZEKA VE BEYİN GELİŞİMİ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AİLE TUTUMLARI VE ERGENE ETKİSİ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AİLE VE ERGEN İLİŞKİSİ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ERGEN VE OKUL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DİKKAT EKSİKLİĞİ VE HİPERAKTİVİTE BOZUKLUĞU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09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260648"/>
            <a:ext cx="8568952" cy="56323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fontAlgn="base"/>
            <a:r>
              <a:rPr lang="tr-TR" sz="2400" b="1" dirty="0" smtClean="0"/>
              <a:t>DERSE </a:t>
            </a:r>
            <a:r>
              <a:rPr lang="tr-TR" sz="2400" b="1" dirty="0"/>
              <a:t>KONSANTRE OLAMIYORSA</a:t>
            </a:r>
            <a:r>
              <a:rPr lang="tr-TR" sz="2400" b="1" dirty="0" smtClean="0"/>
              <a:t>...</a:t>
            </a:r>
          </a:p>
          <a:p>
            <a:pPr fontAlgn="base"/>
            <a:endParaRPr lang="tr-TR" sz="2400" dirty="0"/>
          </a:p>
          <a:p>
            <a:pPr marL="342900" indent="-342900" fontAlgn="base">
              <a:buFont typeface="Arial" charset="0"/>
              <a:buChar char="•"/>
            </a:pPr>
            <a:r>
              <a:rPr lang="tr-TR" sz="2400" dirty="0" smtClean="0"/>
              <a:t>Ders </a:t>
            </a:r>
            <a:r>
              <a:rPr lang="tr-TR" sz="2400" dirty="0"/>
              <a:t>tekrarlarını yapmasına yardımcı olun</a:t>
            </a:r>
            <a:r>
              <a:rPr lang="tr-TR" sz="2400" dirty="0" smtClean="0"/>
              <a:t>.</a:t>
            </a:r>
          </a:p>
          <a:p>
            <a:pPr fontAlgn="base"/>
            <a:endParaRPr lang="tr-TR" sz="2400" dirty="0"/>
          </a:p>
          <a:p>
            <a:pPr marL="342900" indent="-342900" fontAlgn="base">
              <a:buFont typeface="Arial" charset="0"/>
              <a:buChar char="•"/>
            </a:pPr>
            <a:r>
              <a:rPr lang="tr-TR" sz="2400" dirty="0" smtClean="0"/>
              <a:t>Ödevlerini </a:t>
            </a:r>
            <a:r>
              <a:rPr lang="tr-TR" sz="2400" dirty="0"/>
              <a:t>kısa aralıklarla mola vererek yapmasını sağlayın</a:t>
            </a:r>
            <a:r>
              <a:rPr lang="tr-TR" sz="2400" dirty="0" smtClean="0"/>
              <a:t>.</a:t>
            </a:r>
          </a:p>
          <a:p>
            <a:pPr fontAlgn="base"/>
            <a:endParaRPr lang="tr-TR" sz="2400" dirty="0"/>
          </a:p>
          <a:p>
            <a:pPr marL="342900" indent="-342900" fontAlgn="base">
              <a:buFont typeface="Arial" charset="0"/>
              <a:buChar char="•"/>
            </a:pPr>
            <a:r>
              <a:rPr lang="tr-TR" sz="2400" dirty="0" smtClean="0"/>
              <a:t>Zihnini </a:t>
            </a:r>
            <a:r>
              <a:rPr lang="tr-TR" sz="2400" dirty="0"/>
              <a:t>meşgul eden duygusal sorunları varsa bunları öğrenerek açıklığa kavuşturmasına yardımcı olun</a:t>
            </a:r>
            <a:r>
              <a:rPr lang="tr-TR" sz="2400" dirty="0" smtClean="0"/>
              <a:t>.</a:t>
            </a:r>
          </a:p>
          <a:p>
            <a:pPr fontAlgn="base"/>
            <a:endParaRPr lang="tr-TR" sz="2400" dirty="0"/>
          </a:p>
          <a:p>
            <a:pPr marL="342900" indent="-342900" fontAlgn="base">
              <a:buFont typeface="Arial" charset="0"/>
              <a:buChar char="•"/>
            </a:pPr>
            <a:r>
              <a:rPr lang="tr-TR" sz="2400" dirty="0" smtClean="0"/>
              <a:t>Ders </a:t>
            </a:r>
            <a:r>
              <a:rPr lang="tr-TR" sz="2400" dirty="0"/>
              <a:t>çalıştığı ortamdan başta televizyon, bilgisayar ve cep telefonu olmak üzere dikkat dağıtan her şeyi kaldırın</a:t>
            </a:r>
            <a:r>
              <a:rPr lang="tr-TR" sz="2400" dirty="0" smtClean="0"/>
              <a:t>.</a:t>
            </a:r>
          </a:p>
          <a:p>
            <a:pPr fontAlgn="base"/>
            <a:endParaRPr lang="tr-TR" sz="2400" dirty="0"/>
          </a:p>
          <a:p>
            <a:pPr marL="342900" indent="-342900" fontAlgn="base">
              <a:buFont typeface="Arial" charset="0"/>
              <a:buChar char="•"/>
            </a:pPr>
            <a:r>
              <a:rPr lang="tr-TR" sz="2400" dirty="0" smtClean="0"/>
              <a:t>Ders </a:t>
            </a:r>
            <a:r>
              <a:rPr lang="tr-TR" sz="2400" dirty="0"/>
              <a:t>çalışma sistemi (rutini) kazandırın</a:t>
            </a:r>
            <a:r>
              <a:rPr lang="tr-TR" sz="2400" dirty="0" smtClean="0"/>
              <a:t>.</a:t>
            </a:r>
          </a:p>
          <a:p>
            <a:pPr fontAlgn="base"/>
            <a:endParaRPr lang="tr-TR" sz="2400" dirty="0"/>
          </a:p>
          <a:p>
            <a:pPr fontAlgn="base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499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/>
            </a:r>
            <a:br>
              <a:rPr lang="tr-TR" sz="3200" b="1" dirty="0" smtClean="0">
                <a:solidFill>
                  <a:srgbClr val="C00000"/>
                </a:solidFill>
              </a:rPr>
            </a:br>
            <a:r>
              <a:rPr lang="tr-TR" sz="3200" b="1" dirty="0" smtClean="0">
                <a:solidFill>
                  <a:srgbClr val="C00000"/>
                </a:solidFill>
              </a:rPr>
              <a:t>DİKKAT </a:t>
            </a:r>
            <a:r>
              <a:rPr lang="tr-TR" sz="3200" b="1" dirty="0">
                <a:solidFill>
                  <a:srgbClr val="C00000"/>
                </a:solidFill>
              </a:rPr>
              <a:t>EKSİKLİĞİ VE HİPERAKTİVİTE BOZUKLUĞU</a:t>
            </a:r>
            <a:br>
              <a:rPr lang="tr-TR" sz="3200" b="1" dirty="0">
                <a:solidFill>
                  <a:srgbClr val="C00000"/>
                </a:solidFill>
              </a:rPr>
            </a:br>
            <a:endParaRPr lang="tr-TR" sz="3200" b="1" dirty="0">
              <a:solidFill>
                <a:srgbClr val="C00000"/>
              </a:solidFill>
            </a:endParaRPr>
          </a:p>
        </p:txBody>
      </p:sp>
      <p:pic>
        <p:nvPicPr>
          <p:cNvPr id="8194" name="Picture 2" descr="http://www.aktuelpsikoloji.com/d/news/143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382000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6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tr-TR" dirty="0" smtClean="0"/>
              <a:t>Dikkat eksikliği ve </a:t>
            </a:r>
            <a:r>
              <a:rPr lang="tr-TR" dirty="0" err="1" smtClean="0"/>
              <a:t>Hiperaktivite</a:t>
            </a:r>
            <a:r>
              <a:rPr lang="tr-TR" dirty="0" smtClean="0"/>
              <a:t> Bozukluğu </a:t>
            </a:r>
            <a:r>
              <a:rPr lang="tr-TR" dirty="0"/>
              <a:t>toplumda oldukça sık görülen ve tedavi ile belirgin düzelmeler gösteren bir bozukluktur.</a:t>
            </a:r>
          </a:p>
          <a:p>
            <a:pPr lvl="0"/>
            <a:r>
              <a:rPr lang="tr-TR" dirty="0"/>
              <a:t>Sık </a:t>
            </a:r>
            <a:r>
              <a:rPr lang="tr-TR" dirty="0" smtClean="0"/>
              <a:t>görülür, </a:t>
            </a:r>
            <a:r>
              <a:rPr lang="tr-TR" dirty="0"/>
              <a:t>tedavi edilmediğinde yaşam boyu </a:t>
            </a:r>
            <a:r>
              <a:rPr lang="tr-TR" dirty="0" smtClean="0"/>
              <a:t>sürer ancak </a:t>
            </a:r>
            <a:r>
              <a:rPr lang="tr-TR" dirty="0"/>
              <a:t>tedavi ile </a:t>
            </a:r>
            <a:r>
              <a:rPr lang="tr-TR" dirty="0" smtClean="0"/>
              <a:t>de düzelebilir.</a:t>
            </a:r>
            <a:endParaRPr lang="tr-TR" dirty="0"/>
          </a:p>
          <a:p>
            <a:pPr lvl="0"/>
            <a:r>
              <a:rPr lang="tr-TR" dirty="0"/>
              <a:t>E</a:t>
            </a:r>
            <a:r>
              <a:rPr lang="tr-TR" dirty="0" smtClean="0"/>
              <a:t>rken </a:t>
            </a:r>
            <a:r>
              <a:rPr lang="tr-TR" dirty="0"/>
              <a:t>dönemde tanınırsa, tedavisi kolaylaşmaktadır</a:t>
            </a:r>
            <a:r>
              <a:rPr lang="tr-TR" dirty="0" smtClean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pPr lvl="0"/>
            <a:r>
              <a:rPr lang="tr-TR" dirty="0" smtClean="0"/>
              <a:t>3 </a:t>
            </a:r>
            <a:r>
              <a:rPr lang="tr-TR" dirty="0"/>
              <a:t>temel belirtiden oluşan bir sorundur.</a:t>
            </a:r>
          </a:p>
          <a:p>
            <a:pPr lvl="0"/>
            <a:r>
              <a:rPr lang="tr-TR" dirty="0" smtClean="0"/>
              <a:t>Dikkat </a:t>
            </a:r>
            <a:r>
              <a:rPr lang="tr-TR" dirty="0"/>
              <a:t>Eksikliği</a:t>
            </a:r>
          </a:p>
          <a:p>
            <a:pPr lvl="0"/>
            <a:r>
              <a:rPr lang="tr-TR" dirty="0"/>
              <a:t>Aşırı Hareketlilik</a:t>
            </a:r>
          </a:p>
          <a:p>
            <a:pPr lvl="0"/>
            <a:r>
              <a:rPr lang="tr-TR" dirty="0" err="1"/>
              <a:t>Dürtüsellik</a:t>
            </a:r>
            <a:r>
              <a:rPr lang="tr-TR" dirty="0"/>
              <a:t> (aşırı tepki vermek, sonuçlarını düşünmeden harekete geçmek)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Bu belirtiler, davranış bozukluklarına, evde ve okulda uyum güçlüklerine, öğrenme bozukluklarına yol açabilir.</a:t>
            </a:r>
          </a:p>
          <a:p>
            <a:pPr lvl="0"/>
            <a:r>
              <a:rPr lang="tr-TR" dirty="0"/>
              <a:t>Sonuç olarak okulda ve yaşamın her alanında kişinin başarısı düşebilir.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4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/>
              <a:t>Dikkat eksikliği ve </a:t>
            </a:r>
            <a:r>
              <a:rPr lang="tr-TR" dirty="0" err="1"/>
              <a:t>Hiperaktivite</a:t>
            </a:r>
            <a:r>
              <a:rPr lang="tr-TR" dirty="0"/>
              <a:t> Bozukluğu </a:t>
            </a:r>
            <a:r>
              <a:rPr lang="tr-TR" dirty="0" smtClean="0"/>
              <a:t>bulguları </a:t>
            </a:r>
            <a:r>
              <a:rPr lang="tr-TR" dirty="0"/>
              <a:t>doğumdan başlayarak yaklaşık 12 yaşa değin olan dönem içinde ortaya çıkabilir.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Ailelerin çoğu ergenlik dönemi ile büyüyen çocukta sorunların biteceğini umar.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Oysa bulgular birçok çocukta ergenlikte de devam eder.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Üstelik ergenliğe özgü değişimler ile birlikte okuldan kaçma, uzaklaştırma cezaları, okul başarısızlığı gibi olumsuz durumlar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97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43808" y="188640"/>
            <a:ext cx="3178696" cy="57606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Aileye Düşen Görev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Dikkat eksikliği ve </a:t>
            </a:r>
            <a:r>
              <a:rPr lang="tr-TR" dirty="0" err="1"/>
              <a:t>Hiperaktivite</a:t>
            </a:r>
            <a:r>
              <a:rPr lang="tr-TR" dirty="0"/>
              <a:t> Bozukluğu</a:t>
            </a:r>
            <a:r>
              <a:rPr lang="tr-TR" dirty="0" smtClean="0"/>
              <a:t> </a:t>
            </a:r>
            <a:r>
              <a:rPr lang="tr-TR" dirty="0"/>
              <a:t>olan bir çocukla yaşamanın zorlukları vardır.</a:t>
            </a:r>
          </a:p>
          <a:p>
            <a:pPr lvl="0"/>
            <a:r>
              <a:rPr lang="tr-TR" dirty="0"/>
              <a:t>Bu zorluklarla baş etmenin ilk adımı çocuğunuzun durumunu kabul etmektir.</a:t>
            </a:r>
          </a:p>
          <a:p>
            <a:pPr lvl="0"/>
            <a:r>
              <a:rPr lang="tr-TR" dirty="0"/>
              <a:t>Bu çocukların diğer çocuklardan daha fazla kontrole ve disipline ihtiyacı vardır.</a:t>
            </a:r>
          </a:p>
          <a:p>
            <a:pPr lvl="0"/>
            <a:r>
              <a:rPr lang="tr-TR" dirty="0"/>
              <a:t>Ders çalışılan mekânın dağınık olması zaten dikkat süresi kısa olan çocuğun dikkatini daha fazla dağıtır. </a:t>
            </a:r>
          </a:p>
          <a:p>
            <a:pPr lvl="0"/>
            <a:r>
              <a:rPr lang="tr-TR" dirty="0"/>
              <a:t>Bu çocuklarda 25 dakika çalışma 5 dakika ara şeklinde bir program uygulanabilir.</a:t>
            </a:r>
          </a:p>
          <a:p>
            <a:pPr lvl="0"/>
            <a:r>
              <a:rPr lang="tr-TR" dirty="0"/>
              <a:t>Aşırı hareketlilik kontrol edilmelidir.</a:t>
            </a:r>
          </a:p>
          <a:p>
            <a:pPr lvl="0"/>
            <a:r>
              <a:rPr lang="tr-TR" dirty="0"/>
              <a:t>Başkalarıyla kıyaslamak işe yaramaz.</a:t>
            </a:r>
          </a:p>
          <a:p>
            <a:pPr lvl="0"/>
            <a:r>
              <a:rPr lang="tr-TR" dirty="0"/>
              <a:t>Enerjisini boşaltıcı etkinlikler bulunmalıdır.</a:t>
            </a:r>
          </a:p>
          <a:p>
            <a:pPr lvl="0"/>
            <a:r>
              <a:rPr lang="tr-TR" dirty="0"/>
              <a:t>Spor aktiviteleri önemlidir.</a:t>
            </a:r>
          </a:p>
          <a:p>
            <a:pPr lvl="0"/>
            <a:r>
              <a:rPr lang="tr-TR" dirty="0"/>
              <a:t>Çocuğun yatma, yeme, ders çalışma saatleri belirli ve düzenli olmalıdır.</a:t>
            </a:r>
          </a:p>
          <a:p>
            <a:pPr lvl="0"/>
            <a:r>
              <a:rPr lang="tr-TR" dirty="0"/>
              <a:t>Sözünü geçiren, demokratik aile tutumunu koruyun.</a:t>
            </a:r>
          </a:p>
          <a:p>
            <a:pPr lvl="0"/>
            <a:r>
              <a:rPr lang="tr-TR" dirty="0"/>
              <a:t>Söylemeyin, yapın.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28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2376264" cy="64807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Ve son olarak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02715" y="1052736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Dışarıdaki davranışlarını kontrol edin. </a:t>
            </a:r>
            <a:endParaRPr lang="tr-TR" sz="2400" dirty="0" smtClean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 smtClean="0"/>
              <a:t>Şu </a:t>
            </a:r>
            <a:r>
              <a:rPr lang="tr-TR" sz="2400" dirty="0"/>
              <a:t>dört sorunun cevabını bilin</a:t>
            </a:r>
            <a:r>
              <a:rPr lang="tr-TR" sz="2400" dirty="0" smtClean="0"/>
              <a:t>.</a:t>
            </a:r>
          </a:p>
          <a:p>
            <a:pPr lvl="0"/>
            <a:endParaRPr lang="tr-TR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Çocuğum kiminle birlikte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Neredeler?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Ne yapıyorlar?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Ne zaman evde olacak</a:t>
            </a:r>
            <a:r>
              <a:rPr lang="tr-TR" sz="2400" dirty="0" smtClean="0"/>
              <a:t>?</a:t>
            </a:r>
          </a:p>
          <a:p>
            <a:pPr lvl="0"/>
            <a:endParaRPr lang="tr-TR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Araştırmalar gösteriyor ki bu dört sorunun cevabını bilemeyen anne babalar çocukları, suça karışma vb. riskli davranışlar anlamında risk altındadırlar.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Çocuğunuza güvenin.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400" dirty="0"/>
              <a:t>Güçlü yönlerini ortaya çıkarın ki çocuğunuz kendisini tembel ve değersiz hissetmesin.</a:t>
            </a:r>
          </a:p>
        </p:txBody>
      </p:sp>
    </p:spTree>
    <p:extLst>
      <p:ext uri="{BB962C8B-B14F-4D97-AF65-F5344CB8AC3E}">
        <p14:creationId xmlns:p14="http://schemas.microsoft.com/office/powerpoint/2010/main" val="252289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inlediğiniz için teşekkürler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648"/>
            <a:ext cx="57150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283968" y="5048309"/>
            <a:ext cx="446449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b="1" dirty="0" smtClean="0"/>
              <a:t>Psikolojik Danışman/Rehber Öğretmen </a:t>
            </a:r>
          </a:p>
          <a:p>
            <a:pPr algn="ctr"/>
            <a:r>
              <a:rPr lang="tr-TR" b="1" dirty="0" smtClean="0"/>
              <a:t>Cihan ALTIN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0775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ERGEN OLMAK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5"/>
          </a:solidFill>
        </p:spPr>
        <p:txBody>
          <a:bodyPr>
            <a:normAutofit fontScale="92500"/>
          </a:bodyPr>
          <a:lstStyle/>
          <a:p>
            <a:pPr lvl="0"/>
            <a:r>
              <a:rPr lang="tr-TR" dirty="0" smtClean="0"/>
              <a:t>Ergenlik kısaca, çocukluk </a:t>
            </a:r>
            <a:r>
              <a:rPr lang="tr-TR" dirty="0"/>
              <a:t>ile yetişkinlik arasında yer alan fiziksel ve psikolojik bir geçiş </a:t>
            </a:r>
            <a:r>
              <a:rPr lang="tr-TR" dirty="0" smtClean="0"/>
              <a:t>dönemidir.</a:t>
            </a:r>
          </a:p>
          <a:p>
            <a:pPr lvl="0"/>
            <a:r>
              <a:rPr lang="tr-TR" dirty="0" smtClean="0"/>
              <a:t>Ergenlikte </a:t>
            </a:r>
            <a:r>
              <a:rPr lang="tr-TR" dirty="0"/>
              <a:t>fiziksel, cinsel, ruhsal ve sosyal gelişim söz konusudur.</a:t>
            </a:r>
          </a:p>
          <a:p>
            <a:pPr lvl="0"/>
            <a:r>
              <a:rPr lang="tr-TR" dirty="0"/>
              <a:t>Ergenliğin başlama ve bitiş zamanı bireye, ülkeye, sosyal çevreye göre değişim gösterebilir.</a:t>
            </a:r>
          </a:p>
          <a:p>
            <a:pPr lvl="0"/>
            <a:r>
              <a:rPr lang="tr-TR" dirty="0"/>
              <a:t>Ama genellikle 11-12 yaşlarında başlayıp 20li yaşlarda sona erdiği kabul edilmektedir.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50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352928" cy="778098"/>
          </a:xfrm>
          <a:solidFill>
            <a:srgbClr val="00B050"/>
          </a:solidFill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ZEKA VE BEYİN GELİŞİMİ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800137" y="921451"/>
            <a:ext cx="5472608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solidFill>
                  <a:schemeClr val="bg1"/>
                </a:solidFill>
              </a:rPr>
              <a:t>FİZİKSEL GELİŞİM</a:t>
            </a:r>
            <a:endParaRPr lang="tr-TR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etem\Desktop\Erkek-Bey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16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etem\Desktop\Kadın Bey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641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/>
              <a:t>Zekâ kişinin dünyayı anlama ve sorunlarla başa çıkabilme kapasitesidir.</a:t>
            </a:r>
          </a:p>
          <a:p>
            <a:pPr lvl="0"/>
            <a:r>
              <a:rPr lang="tr-TR" dirty="0"/>
              <a:t>Herkes belli bir zekâ kapasitesi </a:t>
            </a:r>
            <a:r>
              <a:rPr lang="tr-TR" dirty="0" smtClean="0"/>
              <a:t>ile doğar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Kişinin sahip olduğu bu kapasitenin ne kadarını kullanabileceği ise genetik, eğitim ve çevre gibi etmenlere bağlıdır.</a:t>
            </a:r>
          </a:p>
          <a:p>
            <a:pPr lvl="0"/>
            <a:r>
              <a:rPr lang="tr-TR" dirty="0"/>
              <a:t>Beyin boyut olarak altı yaştan sonra büyümez ve yetişkin beyni ile aynı boyuttadır.</a:t>
            </a:r>
          </a:p>
          <a:p>
            <a:pPr lvl="0"/>
            <a:r>
              <a:rPr lang="tr-TR" dirty="0"/>
              <a:t>Ama beynin işlevsel gelişimi yirmili yaşların sonuna kadar devam eder.</a:t>
            </a:r>
          </a:p>
          <a:p>
            <a:pPr lvl="0"/>
            <a:r>
              <a:rPr lang="tr-TR" dirty="0"/>
              <a:t>Bu gelişim de çevre ve genetikten etkilenir.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6350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tr-TR" dirty="0"/>
              <a:t>Erişkinlerin önlem aldığı zor durumlarda ergenlerin cesur davranmalarını garipseriz. 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Onları sorumsuzlukla suçlarız.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“başında kavak yelleri esiyor” deriz.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Ancak son araştırmalar bunun böyle olmadığını gösteriyor.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Nedeni ise, ergen beyninin karar vermeden sorumlu bölümleri, görevlerini yerine getirirken erişkininkinden farklı çalışmaktadır.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Kısaca ergenlikte beyinde davranışların kontrolünü sağlayan bölgeler yeterli düzeyde gelişmemiştir.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773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1831</Words>
  <Application>Microsoft Office PowerPoint</Application>
  <PresentationFormat>Ekran Gösterisi (4:3)</PresentationFormat>
  <Paragraphs>216</Paragraphs>
  <Slides>36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Ofis Teması</vt:lpstr>
      <vt:lpstr>PowerPoint Sunusu</vt:lpstr>
      <vt:lpstr>PowerPoint Sunusu</vt:lpstr>
      <vt:lpstr>PowerPoint Sunusu</vt:lpstr>
      <vt:lpstr>ERGEN OLMAK</vt:lpstr>
      <vt:lpstr>ZEKA VE BEYİN GELİŞİMİ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BASKICI AİLE </vt:lpstr>
      <vt:lpstr>PowerPoint Sunusu</vt:lpstr>
      <vt:lpstr> AŞIRI KORUYUCU, GEVŞEK DİSİPLİNLİ AİLE </vt:lpstr>
      <vt:lpstr>İLGİSİZ AİLE(Bırakınız Yapsınlar)</vt:lpstr>
      <vt:lpstr> SÖZÜNÜ GEÇİREN, DEMOKRATİK AİLE </vt:lpstr>
      <vt:lpstr> SON OLARAK; </vt:lpstr>
      <vt:lpstr> AİLE VE ERGEN İLİŞKİSİ </vt:lpstr>
      <vt:lpstr> 1)KURAL KOYMAK </vt:lpstr>
      <vt:lpstr> 2) ERGENE UYGULABİLECEK YAPTIRIMLAR(CEZA) </vt:lpstr>
      <vt:lpstr>PowerPoint Sunusu</vt:lpstr>
      <vt:lpstr> ERGEN VE OKUL </vt:lpstr>
      <vt:lpstr> BAŞARIYI ETKİLEYEN ÖZELLİKLER </vt:lpstr>
      <vt:lpstr>PowerPoint Sunusu</vt:lpstr>
      <vt:lpstr> DERS ÇALIŞMAK </vt:lpstr>
      <vt:lpstr>PowerPoint Sunusu</vt:lpstr>
      <vt:lpstr>PowerPoint Sunusu</vt:lpstr>
      <vt:lpstr>PowerPoint Sunusu</vt:lpstr>
      <vt:lpstr> DİKKAT EKSİKLİĞİ VE HİPERAKTİVİTE BOZUKLUĞU </vt:lpstr>
      <vt:lpstr>PowerPoint Sunusu</vt:lpstr>
      <vt:lpstr>PowerPoint Sunusu</vt:lpstr>
      <vt:lpstr>Aileye Düşen Görev</vt:lpstr>
      <vt:lpstr>Ve son olarak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metem</dc:creator>
  <cp:lastModifiedBy>metem</cp:lastModifiedBy>
  <cp:revision>11</cp:revision>
  <dcterms:created xsi:type="dcterms:W3CDTF">2019-11-12T06:30:42Z</dcterms:created>
  <dcterms:modified xsi:type="dcterms:W3CDTF">2019-11-12T08:17:14Z</dcterms:modified>
</cp:coreProperties>
</file>