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300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4C19-5C5B-4B19-9CEF-4B99FA382475}" type="datetimeFigureOut">
              <a:rPr lang="tr-TR" smtClean="0"/>
              <a:t>23.11.2023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4D23-0684-4F48-BF6D-B2CE0349ADE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D89D2-49D9-4501-A244-C2E875E3719A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2B3FB-0181-4494-BEF4-B45D35890F21}" type="slidenum">
              <a:rPr lang="tr-TR" altLang="tr-TR" smtClean="0"/>
              <a:pPr/>
              <a:t>10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A0719-CC02-48DC-976C-98D10EC2C2A4}" type="slidenum">
              <a:rPr lang="tr-TR" altLang="tr-TR" smtClean="0"/>
              <a:pPr/>
              <a:t>11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48D541-B79F-478C-808B-A4A73D9A167D}" type="slidenum">
              <a:rPr lang="tr-TR" altLang="tr-TR" smtClean="0"/>
              <a:pPr/>
              <a:t>12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A5887-77A9-481F-9DD2-33E9259D0B88}" type="slidenum">
              <a:rPr lang="tr-TR" altLang="tr-TR" smtClean="0"/>
              <a:pPr/>
              <a:t>13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B2811-3076-4580-8921-6A56F3969DBD}" type="slidenum">
              <a:rPr lang="tr-TR" altLang="tr-TR" smtClean="0"/>
              <a:pPr/>
              <a:t>14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19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741A0D-CD98-4E06-A5BC-B6C8CCCA3B53}" type="slidenum">
              <a:rPr lang="tr-TR" altLang="tr-TR" smtClean="0"/>
              <a:pPr/>
              <a:t>15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30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1A865-CEC6-4068-9E4C-38B9A2D21EB1}" type="slidenum">
              <a:rPr lang="tr-TR" altLang="tr-TR" smtClean="0"/>
              <a:pPr/>
              <a:t>16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40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4DB532-ED9E-45D9-BAD1-C054AFC10BF4}" type="slidenum">
              <a:rPr lang="tr-TR" altLang="tr-TR" smtClean="0"/>
              <a:pPr/>
              <a:t>18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50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0804D-AA32-4060-94EB-52513051E39E}" type="slidenum">
              <a:rPr lang="tr-TR" altLang="tr-TR" smtClean="0"/>
              <a:pPr/>
              <a:t>19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460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0DD3AF-64F6-4BD5-B0D0-D7F453AB6981}" type="slidenum">
              <a:rPr lang="tr-TR" altLang="tr-TR" smtClean="0"/>
              <a:pPr/>
              <a:t>44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C589B-89BB-4B35-B15C-B47EB8E55300}" type="slidenum">
              <a:rPr lang="tr-TR" altLang="tr-TR" smtClean="0"/>
              <a:pPr/>
              <a:t>2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F7A58-F723-4317-A66B-0761C4B0AC0D}" type="slidenum">
              <a:rPr lang="tr-TR" altLang="tr-TR" smtClean="0"/>
              <a:pPr/>
              <a:t>3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12CB4-6AFE-4AA2-95B9-7307BFD0F51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C345C-6353-4C84-9982-DAD939781AA1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33220-A020-4D66-BA71-FE8B12A82869}" type="slidenum">
              <a:rPr lang="tr-TR" altLang="tr-TR" smtClean="0"/>
              <a:pPr/>
              <a:t>6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20D45-5F3C-4A29-A422-BE66510E42A3}" type="slidenum">
              <a:rPr lang="tr-TR" altLang="tr-TR" smtClean="0"/>
              <a:pPr/>
              <a:t>7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D2469-0B3A-4CEF-95BB-198EC6FF325F}" type="slidenum">
              <a:rPr lang="tr-TR" altLang="tr-TR" smtClean="0"/>
              <a:pPr/>
              <a:t>8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EF8015-1E22-428C-BAA7-DA3050FF26AB}" type="slidenum">
              <a:rPr lang="tr-TR" altLang="tr-TR" smtClean="0"/>
              <a:pPr/>
              <a:t>9</a:t>
            </a:fld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6071" y="874707"/>
            <a:ext cx="7770345" cy="154618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dirty="0" smtClean="0">
                <a:solidFill>
                  <a:srgbClr val="00B0F0"/>
                </a:solidFill>
              </a:rPr>
              <a:t>VERİMLİ DERS ÇALIŞMA YOLLARI</a:t>
            </a:r>
            <a:r>
              <a:rPr lang="tr-TR" sz="6000" dirty="0" smtClean="0"/>
              <a:t/>
            </a:r>
            <a:br>
              <a:rPr lang="tr-TR" sz="6000" dirty="0" smtClean="0"/>
            </a:br>
            <a:endParaRPr lang="tr-TR" sz="6000" dirty="0"/>
          </a:p>
        </p:txBody>
      </p:sp>
      <p:pic>
        <p:nvPicPr>
          <p:cNvPr id="3075" name="Picture 5" descr="basarinin_en_kisayolu_verimli_ders_calisma[1]"/>
          <p:cNvPicPr>
            <a:picLocks noChangeAspect="1" noChangeArrowheads="1"/>
          </p:cNvPicPr>
          <p:nvPr/>
        </p:nvPicPr>
        <p:blipFill>
          <a:blip r:embed="rId3"/>
          <a:srcRect t="21323" b="16408"/>
          <a:stretch>
            <a:fillRect/>
          </a:stretch>
        </p:blipFill>
        <p:spPr bwMode="auto">
          <a:xfrm>
            <a:off x="2051050" y="2357429"/>
            <a:ext cx="4752975" cy="31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971600" y="5805264"/>
            <a:ext cx="7632848" cy="90872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u="none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CİHAN ALTIN</a:t>
            </a:r>
            <a:br>
              <a:rPr lang="tr-TR" sz="2800" b="1" u="none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</a:br>
            <a:r>
              <a:rPr lang="tr-TR" sz="2800" b="1" u="none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   Psikolojik danışman / rehber öğretmen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edef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AMAÇLARIN VE ÖNCELİKLERİN BELİRLENMESİ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Listenin en üstünde yer alan hayat amacınızı büyük harflerle bir kartona yazıp, çalışma masanıza asın. Bu daha iyi motive olmanızı sağlayacaktır.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Bir çok amacı bir arada gerçekleştirmek kolay değildir. Bu nedenle seçim yapıp en önemli ve kendinizi en güçlü hissettiğiniz amaca yönlendirin.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Amacınızı gerçekleştirmek için her gün belli bir süre ayırın ve bu süreye kesinlikle uyun. </a:t>
            </a:r>
            <a:endParaRPr lang="tr-TR" dirty="0"/>
          </a:p>
        </p:txBody>
      </p:sp>
      <p:pic>
        <p:nvPicPr>
          <p:cNvPr id="13316" name="Picture 5" descr="hedef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516563"/>
            <a:ext cx="2051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ZAMANI DÜZENLEMEK VE PROGRAM YAPMAK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tr-TR" altLang="tr-TR" smtClean="0"/>
              <a:t>Zamanın etkili bir şekilde kullanılması günlük programın düzenlenmesiyle mümkündür, </a:t>
            </a:r>
          </a:p>
          <a:p>
            <a:pPr eaLnBrk="1" hangingPunct="1">
              <a:buFont typeface="Courier New" pitchFamily="49" charset="0"/>
              <a:buChar char="o"/>
            </a:pPr>
            <a:endParaRPr lang="tr-TR" altLang="tr-TR" smtClean="0"/>
          </a:p>
          <a:p>
            <a:pPr eaLnBrk="1" hangingPunct="1">
              <a:buFont typeface="Courier New" pitchFamily="49" charset="0"/>
              <a:buChar char="o"/>
            </a:pPr>
            <a:r>
              <a:rPr lang="tr-TR" altLang="tr-TR" smtClean="0"/>
              <a:t>Zamanı iyi kullanmak için geçmişte zamanın nasıl ziyan edildiğinin bilinmesi gerekmektedir. </a:t>
            </a:r>
            <a:br>
              <a:rPr lang="tr-TR" altLang="tr-TR" smtClean="0"/>
            </a:br>
            <a:endParaRPr lang="tr-TR" altLang="tr-TR" smtClean="0"/>
          </a:p>
        </p:txBody>
      </p:sp>
      <p:pic>
        <p:nvPicPr>
          <p:cNvPr id="14340" name="Picture 5" descr="saat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24375"/>
            <a:ext cx="3527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ZAMANI DÜZENLEMEK VE PROGRAM YAPMAK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tr-TR" altLang="tr-TR" dirty="0" smtClean="0"/>
              <a:t>En iyi ders çalışma yöntemi;</a:t>
            </a:r>
          </a:p>
          <a:p>
            <a:pPr eaLnBrk="1" hangingPunct="1">
              <a:buFont typeface="Courier New" pitchFamily="49" charset="0"/>
              <a:buNone/>
            </a:pPr>
            <a:r>
              <a:rPr lang="tr-TR" altLang="tr-TR" dirty="0" smtClean="0"/>
              <a:t>	 çalışmak, tekrarlamak </a:t>
            </a:r>
          </a:p>
          <a:p>
            <a:pPr eaLnBrk="1" hangingPunct="1">
              <a:buFont typeface="Courier New" pitchFamily="49" charset="0"/>
              <a:buNone/>
            </a:pPr>
            <a:r>
              <a:rPr lang="tr-TR" altLang="tr-TR" dirty="0" smtClean="0"/>
              <a:t>	ve dinlemektir. </a:t>
            </a:r>
          </a:p>
          <a:p>
            <a:pPr eaLnBrk="1" hangingPunct="1">
              <a:buFont typeface="Courier New" pitchFamily="49" charset="0"/>
              <a:buChar char="o"/>
            </a:pPr>
            <a:endParaRPr lang="tr-TR" altLang="tr-TR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tr-TR" altLang="tr-TR" dirty="0" smtClean="0"/>
              <a:t>Zaman tasarrufu için </a:t>
            </a:r>
            <a:endParaRPr lang="tr-TR" altLang="tr-TR" dirty="0" smtClean="0">
              <a:latin typeface="Arial" pitchFamily="34" charset="0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tr-TR" altLang="tr-TR" dirty="0" smtClean="0">
                <a:latin typeface="Arial" pitchFamily="34" charset="0"/>
              </a:rPr>
              <a:t>	</a:t>
            </a:r>
            <a:r>
              <a:rPr lang="tr-TR" altLang="tr-TR" dirty="0" smtClean="0"/>
              <a:t>televizyon</a:t>
            </a:r>
            <a:r>
              <a:rPr lang="tr-TR" altLang="tr-TR" dirty="0" smtClean="0">
                <a:latin typeface="Times New Roman" pitchFamily="18" charset="0"/>
              </a:rPr>
              <a:t>dan</a:t>
            </a:r>
            <a:r>
              <a:rPr lang="tr-TR" altLang="tr-TR" dirty="0" smtClean="0"/>
              <a:t> uzak durun </a:t>
            </a:r>
          </a:p>
          <a:p>
            <a:pPr eaLnBrk="1" hangingPunct="1">
              <a:buFont typeface="Courier New" pitchFamily="49" charset="0"/>
              <a:buNone/>
            </a:pPr>
            <a:r>
              <a:rPr lang="tr-TR" altLang="tr-TR" dirty="0" smtClean="0"/>
              <a:t>	ve programlarda seçici olun. </a:t>
            </a:r>
          </a:p>
          <a:p>
            <a:pPr eaLnBrk="1" hangingPunct="1">
              <a:buFont typeface="Courier New" pitchFamily="49" charset="0"/>
              <a:buChar char="o"/>
            </a:pPr>
            <a:endParaRPr lang="tr-TR" altLang="tr-TR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tr-TR" altLang="tr-TR" dirty="0" smtClean="0"/>
              <a:t>Boş geçen her süreyi </a:t>
            </a:r>
          </a:p>
          <a:p>
            <a:pPr eaLnBrk="1" hangingPunct="1">
              <a:buFont typeface="Courier New" pitchFamily="49" charset="0"/>
              <a:buNone/>
            </a:pPr>
            <a:r>
              <a:rPr lang="tr-TR" altLang="tr-TR" dirty="0" smtClean="0"/>
              <a:t>	tekrar yaparak geçirin, </a:t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15364" name="Picture 5" descr="televizyon+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714500"/>
            <a:ext cx="357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60387" y="63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ÇALIŞMA VE TEKRAR PROGRAMI 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0" y="11255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tr-TR" altLang="tr-TR" smtClean="0"/>
              <a:t>İnsan öğrendiğini çok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 hızlı unutur. </a:t>
            </a:r>
            <a:endParaRPr lang="tr-TR" altLang="tr-TR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  <a:p>
            <a:pPr eaLnBrk="1" hangingPunct="1">
              <a:buFont typeface="Wingdings" pitchFamily="2" charset="2"/>
              <a:buChar char="v"/>
            </a:pPr>
            <a:r>
              <a:rPr lang="tr-TR" altLang="tr-TR" smtClean="0"/>
              <a:t>Başta ve sonda öğrenilen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daha çok akılda kalır. </a:t>
            </a:r>
          </a:p>
          <a:p>
            <a:pPr eaLnBrk="1" hangingPunct="1">
              <a:buFont typeface="Wingdings" pitchFamily="2" charset="2"/>
              <a:buChar char="v"/>
            </a:pPr>
            <a:endParaRPr lang="tr-TR" altLang="tr-TR" smtClean="0"/>
          </a:p>
          <a:p>
            <a:pPr eaLnBrk="1" hangingPunct="1">
              <a:buFont typeface="Wingdings" pitchFamily="2" charset="2"/>
              <a:buChar char="v"/>
            </a:pPr>
            <a:r>
              <a:rPr lang="tr-TR" altLang="tr-TR" smtClean="0"/>
              <a:t>Uzun bir listeyi öğrenmeye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çalışmak yerine, listeyi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daha küçük parçalara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bölerek öğrenmek daha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	kolaydır. </a:t>
            </a:r>
          </a:p>
        </p:txBody>
      </p:sp>
      <p:pic>
        <p:nvPicPr>
          <p:cNvPr id="16388" name="Picture 5" descr="Resi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421163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ÇALIŞMA VE TEKRAR PROGRAMI 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Yapılacak çalışmada en iyi verimi almak için öğrenmeyi 20-40 dakikalık aralıklara ayırmak gerekmektedir.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Problem çözerken çözüme ulaşıncaya kadar ara vermemek gerekir.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20-40 dakika arası ders çalıştıktan sonra 10 dakika tekrar yapmak gerekir,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Her çalışma aralığı sonunda 10 dakika dinlenmek gerekmektedir, </a:t>
            </a:r>
          </a:p>
        </p:txBody>
      </p:sp>
      <p:pic>
        <p:nvPicPr>
          <p:cNvPr id="17412" name="Picture 5" descr="C:\Users\Esen\Pictures\Microsoft Clip Organizer\j02362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704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Esen\Pictures\Microsoft Clip Organizer\j0283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2857500"/>
            <a:ext cx="874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Program Files\Microsoft Office\MEDIA\CAGCAT10\j021270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229225"/>
            <a:ext cx="60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C:\Users\Esen\AppData\Local\Microsoft\Windows\Temporary Internet Files\Content.IE5\URLVAFT2\MCj0432635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143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7662" y="63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ÇALIŞMA VE TEKRAR PROGRAMI 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850" y="1125538"/>
            <a:ext cx="8429625" cy="5143500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Hiç tekrar yapılmazsa öğrenilenlerin % 80’i unutulur,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Notların tekrar yazılması veya çalıştıktan sonra notların tekrar, hızla gözden geçirilmesi, hatırlamayı pekiştirir,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Öğrenilenlerin düzenli aralıklarla tekrarlanması gerekir,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Gece yatmadan önce gün içinde öğrenilenlerin 10 dakika süreyle hızlı bir şekilde tekrarlanması, sabah kalkınca da gözden geçirilmesi bilgiyi pekiştirir. 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8436" name="Picture 5" descr="C:\Users\Esen\AppData\Local\Microsoft\Windows\Temporary Internet Files\Content.IE5\KTHKL7N6\MCj03329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5516563"/>
            <a:ext cx="1247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539750" y="0"/>
            <a:ext cx="8229600" cy="90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r-TR" sz="32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</a:rPr>
              <a:t>DERS ÇALIŞIRKEN İZLENİLECEK YOL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Önce çalıştığınız konunun (kitabin) baslıklarına göz atin böylece konu hakkında genel bir bilginiz olacak.</a:t>
            </a:r>
            <a:br>
              <a:rPr lang="tr-TR" altLang="tr-TR" sz="2000" smtClean="0"/>
            </a:br>
            <a:endParaRPr lang="tr-TR" altLang="tr-TR" sz="2000" smtClean="0"/>
          </a:p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Çalıştığınız bölümü bastan sona atlamadan sadece okuyun. Simdi konuyu genel hatlarıyla anladınız.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altLang="tr-TR" sz="2000" smtClean="0"/>
              <a:t>	Atlamadan okumanızı tavsiye ettik çünkü ayrıntıları ile okunan şeyler daha çok akılda kalır. Aklınızda kalabilecek bir ayrıntıyla konuyu daha rahat hatırlayabilirsiniz.</a:t>
            </a:r>
            <a:br>
              <a:rPr lang="tr-TR" altLang="tr-TR" sz="2000" smtClean="0"/>
            </a:br>
            <a:endParaRPr lang="tr-TR" altLang="tr-TR" sz="2000" smtClean="0"/>
          </a:p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Konuyu ikinci kez sadece not ederek ve soru çıkararak okuyun</a:t>
            </a:r>
            <a:br>
              <a:rPr lang="tr-TR" altLang="tr-TR" sz="2000" smtClean="0"/>
            </a:br>
            <a:endParaRPr lang="tr-TR" altLang="tr-TR" sz="2000" smtClean="0"/>
          </a:p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Kendi kendinize konuyu anlatın ve sorulara cevap verin</a:t>
            </a:r>
            <a:br>
              <a:rPr lang="tr-TR" altLang="tr-TR" sz="2000" smtClean="0"/>
            </a:br>
            <a:endParaRPr lang="tr-TR" altLang="tr-TR" sz="2000" smtClean="0"/>
          </a:p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Bir süre dinlendikten sonra genel bir tekrar yapın. ( sorularınızı tekrar cevaplayıp notlarınıza bir göz atin)</a:t>
            </a:r>
            <a:br>
              <a:rPr lang="tr-TR" altLang="tr-TR" sz="2000" smtClean="0"/>
            </a:br>
            <a:endParaRPr lang="tr-TR" altLang="tr-TR" sz="2000" smtClean="0"/>
          </a:p>
          <a:p>
            <a:pPr>
              <a:lnSpc>
                <a:spcPct val="90000"/>
              </a:lnSpc>
              <a:buFontTx/>
              <a:buChar char="o"/>
            </a:pPr>
            <a:r>
              <a:rPr lang="tr-TR" altLang="tr-TR" sz="2000" smtClean="0"/>
              <a:t>Bölümler arasında kısa dinlenme süreleri koyabilirsiniz.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ETKİN DİNLEME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Konuyla ilgili ön okuma yapın.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Sorular çıkarın, konunun fikirleri üzerinde yorum yapın,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Hızlı okuma yavaş okumadan daha iyi anlaşılır. Bu nedenle hızlı okumaya çalışın,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Dudakları kıpırdatarak okuma, okumanın hızını düşürür. Yapılması gereken kelime gruplarını okuyacak şekilde dikkati toplamaktır.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484" name="Picture 5" descr="C:\Users\Esen\AppData\Local\Microsoft\Windows\Temporary Internet Files\Content.IE5\MRJR2YN5\MCj04404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85875"/>
            <a:ext cx="1143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G:\verimli ders çalışma-yeni\resim\soru_isareti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357438"/>
            <a:ext cx="7953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9578" y="642918"/>
            <a:ext cx="82480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ÖĞRENMEK İÇİN OKUMA</a:t>
            </a:r>
            <a:br>
              <a:rPr lang="tr-TR" dirty="0" smtClean="0">
                <a:solidFill>
                  <a:srgbClr val="00B0F0"/>
                </a:solidFill>
              </a:rPr>
            </a:br>
            <a:r>
              <a:rPr lang="tr-TR" dirty="0" smtClean="0">
                <a:solidFill>
                  <a:srgbClr val="00B0F0"/>
                </a:solidFill>
              </a:rPr>
              <a:t> (ETKİN OKUMA)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5257800"/>
          </a:xfrm>
        </p:spPr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dirty="0" smtClean="0"/>
              <a:t>İzleme, sorma, okuma, anlatma ve tekrarlama basamaklarından meydana gelmektedir.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u="sng" dirty="0" smtClean="0"/>
              <a:t>İzle</a:t>
            </a:r>
            <a:r>
              <a:rPr lang="tr-TR" dirty="0" smtClean="0"/>
              <a:t>; genel fikir edinme ve ana fikri anlamak için bölüme 3-4 dakika göz atmaktır.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u="sng" dirty="0" smtClean="0"/>
              <a:t>Sor</a:t>
            </a:r>
            <a:r>
              <a:rPr lang="tr-TR" dirty="0" smtClean="0"/>
              <a:t>; bölümün hangi amaçla okunacağı konusunda sorular hazırlamak ve neleri öğrenmek istediğinizi belirlemektir.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u="sng" dirty="0" smtClean="0"/>
              <a:t>Oku</a:t>
            </a:r>
            <a:r>
              <a:rPr lang="tr-TR" dirty="0" smtClean="0"/>
              <a:t>; hazırlanmış sorulara cevap alacak şekilde okumaktır.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u="sng" dirty="0" smtClean="0"/>
              <a:t>Anlat</a:t>
            </a:r>
            <a:r>
              <a:rPr lang="tr-TR" dirty="0" smtClean="0"/>
              <a:t>; sadece notlara bakarak önemli noktaları anlatmaktır.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u="sng" dirty="0" smtClean="0"/>
              <a:t>Tekrarla</a:t>
            </a:r>
            <a:r>
              <a:rPr lang="tr-TR" dirty="0" smtClean="0"/>
              <a:t>; bütünüyle hafızadan yapılan tekrarlar 4-5 dakika sürer.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tr-TR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tr-TR" b="1" dirty="0" smtClean="0"/>
              <a:t>Unutmamak gerekir ki öğrenmek için ders başında çok vakit geçirmek değil, çok sayıda tekrar yapmak gerekir.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1508" name="Picture 5" descr="C:\Users\Esen\Pictures\Microsoft Clip Organizer\j03199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833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C:\Users\Esen\AppData\Local\Microsoft\Windows\Temporary Internet Files\Content.IE5\MRJR2YN5\MCj029828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86125"/>
            <a:ext cx="4349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C:\Users\Esen\Pictures\Microsoft Clip Organizer\j04300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50" y="0"/>
            <a:ext cx="1657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C:\Users\Esen\AppData\Local\Microsoft\Windows\Temporary Internet Files\Content.IE5\MRJR2YN5\MCj043799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" descr="C:\Users\Esen\AppData\Local\Microsoft\Windows\Temporary Internet Files\Content.IE5\URLVAFT2\MCj0431582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214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9" descr="C:\Users\Esen\AppData\Local\Microsoft\Windows\Temporary Internet Files\Content.IE5\MRJR2YN5\MCj0440424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00050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ers_alyor_kim_sorars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4.bp.blogspot.com/-PYrp7XSOI58/WZHncIFsDdI/AAAAAAAACKc/lTJkNdNK4w0pVtsDivuGDPd1Azo5ivFUQCK4BGAYYCw/s1600/POMODO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kdörtgen 3"/>
          <p:cNvSpPr>
            <a:spLocks noChangeArrowheads="1"/>
          </p:cNvSpPr>
          <p:nvPr/>
        </p:nvSpPr>
        <p:spPr bwMode="auto">
          <a:xfrm>
            <a:off x="900113" y="1268413"/>
            <a:ext cx="75596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3200" u="none"/>
              <a:t>Yazılım sektöründe uzun yıllar çalışan Francesco Cirillo , zamanı etkin ve verimli kullanmakla ilgili çalışmalarda bulunmuş. Pomodoro Tekniğini için mutfaktaki zaman sayaçlarından ilham almış. Zira Pomodoro İtalyanca’da domates demek.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1.wp.com/www.unikampus.net/wp-content/uploads/2018/01/pomodoro-nasil-uygulanir-sinerjik-org.jpg?resize=896%2C730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tr-TR" dirty="0" smtClean="0"/>
              <a:t>İyi Bir Ders Çalışma Programı Nasıl Hazırlanır?</a:t>
            </a:r>
            <a:endParaRPr lang="tr-TR" dirty="0"/>
          </a:p>
        </p:txBody>
      </p:sp>
      <p:pic>
        <p:nvPicPr>
          <p:cNvPr id="2050" name="Picture 2" descr="C:\Users\Necati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976967" cy="381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tr-TR" dirty="0" smtClean="0"/>
              <a:t>Ortaokul, lise ve üniversite yıllarımız için olmazsa olmaz hale gelen ders çalışma programları, verim arttırma yolunda atılacak en iyi adımlardan birisi durumunda. </a:t>
            </a:r>
            <a:endParaRPr lang="tr-TR" dirty="0" smtClean="0"/>
          </a:p>
          <a:p>
            <a:r>
              <a:rPr lang="tr-TR" dirty="0" smtClean="0"/>
              <a:t>İyi </a:t>
            </a:r>
            <a:r>
              <a:rPr lang="tr-TR" dirty="0" smtClean="0"/>
              <a:t>bir ders çalışma programının nasıl hazırlanması gerektiği hakkında kafalarda soru işaretleri </a:t>
            </a:r>
            <a:r>
              <a:rPr lang="tr-TR" dirty="0" smtClean="0"/>
              <a:t>bulunmaktadır.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Eğitim hayatımızda büyük önemi olan ders çalışma programları, temel olarak ders çalışmamız gereken saat, konu ve ilgili konuya ayıracağımız zaman gibi hususlarda planlı olmamıza yardımcı oluyor. </a:t>
            </a:r>
            <a:endParaRPr lang="tr-TR" dirty="0" smtClean="0"/>
          </a:p>
          <a:p>
            <a:r>
              <a:rPr lang="tr-TR" dirty="0" smtClean="0"/>
              <a:t>İlkokul</a:t>
            </a:r>
            <a:r>
              <a:rPr lang="tr-TR" dirty="0" smtClean="0"/>
              <a:t>, ortaokul, lise ya da üniversite fark etmeksizin planlı ders çalışmanın faydalı olduğunu söyleyen sayısız kişiyle karşılaşıyoruz.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 smtClean="0"/>
              <a:t>çok az insan gerçek anlamda ders programının nasıl hazırlanabileceğini, nasıl uygulanması gerektiğini bizlere açıklıyor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tr-TR" b="1" dirty="0" smtClean="0"/>
              <a:t>Sıkıcı tanımları unutun, temelden başlayalım: Ders çalışma programı kişiseldir, herkes için geçerli tek bir formül </a:t>
            </a:r>
            <a:r>
              <a:rPr lang="tr-TR" b="1" dirty="0" smtClean="0"/>
              <a:t>yoktur.</a:t>
            </a:r>
            <a:endParaRPr lang="tr-T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214710"/>
          </a:xfrm>
        </p:spPr>
        <p:txBody>
          <a:bodyPr>
            <a:normAutofit/>
          </a:bodyPr>
          <a:lstStyle/>
          <a:p>
            <a:r>
              <a:rPr lang="tr-TR" dirty="0" smtClean="0"/>
              <a:t>Programlar </a:t>
            </a:r>
            <a:r>
              <a:rPr lang="tr-TR" dirty="0" smtClean="0"/>
              <a:t>hepimiz için farklı olabilir. </a:t>
            </a:r>
            <a:endParaRPr lang="tr-TR" dirty="0" smtClean="0"/>
          </a:p>
          <a:p>
            <a:r>
              <a:rPr lang="tr-TR" dirty="0" smtClean="0"/>
              <a:t>Ders </a:t>
            </a:r>
            <a:r>
              <a:rPr lang="tr-TR" dirty="0" smtClean="0"/>
              <a:t>programları isteğimize göre haftalık, aylık veya yıllık hazırlanabilir. </a:t>
            </a:r>
            <a:endParaRPr lang="tr-TR" dirty="0" smtClean="0"/>
          </a:p>
          <a:p>
            <a:r>
              <a:rPr lang="tr-TR" dirty="0" smtClean="0"/>
              <a:t>Ders </a:t>
            </a:r>
            <a:r>
              <a:rPr lang="tr-TR" dirty="0" smtClean="0"/>
              <a:t>programları genel olarak verimimizi arttırmaya ve planlı bir şekilde eğitim hayatına devam etmemize olanak sağlar.</a:t>
            </a:r>
            <a:endParaRPr lang="tr-TR" dirty="0"/>
          </a:p>
        </p:txBody>
      </p:sp>
      <p:pic>
        <p:nvPicPr>
          <p:cNvPr id="1026" name="Picture 2" descr="C:\Users\Necati\Desktop\9e7405c87c1fffcc-1541500129-154150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643470" cy="3043236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5000628" y="357166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Önce herkesin bildiği gerçekleri açıklayalım: Ders çalışma programı, üzerinde çalışacağımız dersi ve ilgili konuyu kendi planlarımız doğrultusunda günlere ve saatlere böldüğümüz bir tür çizelge.</a:t>
            </a:r>
            <a:endParaRPr lang="tr-TR" sz="16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tr-TR" dirty="0" smtClean="0"/>
              <a:t>Ancak unutmayın ki iyi bir ders çalışma programı her zaman kişiye özgüdür. </a:t>
            </a:r>
            <a:endParaRPr lang="tr-TR" dirty="0" smtClean="0"/>
          </a:p>
          <a:p>
            <a:r>
              <a:rPr lang="tr-TR" dirty="0" smtClean="0"/>
              <a:t>Kişiye </a:t>
            </a:r>
            <a:r>
              <a:rPr lang="tr-TR" dirty="0" smtClean="0"/>
              <a:t>özgü bir ders çalışma sistemi </a:t>
            </a:r>
            <a:r>
              <a:rPr lang="tr-TR" dirty="0" smtClean="0"/>
              <a:t>ancak </a:t>
            </a:r>
            <a:r>
              <a:rPr lang="tr-TR" dirty="0" smtClean="0"/>
              <a:t>ve ancak deneye yanıla, o sıkıcı yöntemleri uygularken belirir. </a:t>
            </a:r>
            <a:endParaRPr lang="tr-TR" dirty="0" smtClean="0"/>
          </a:p>
          <a:p>
            <a:r>
              <a:rPr lang="tr-TR" dirty="0" smtClean="0"/>
              <a:t>Yani </a:t>
            </a:r>
            <a:r>
              <a:rPr lang="tr-TR" dirty="0" smtClean="0"/>
              <a:t>başkalarının söylediklerine göre ders çalışmak size uygun olmayabilir, ancak hemen pes ederseniz kendi planınızı </a:t>
            </a:r>
            <a:r>
              <a:rPr lang="tr-TR" dirty="0" smtClean="0"/>
              <a:t>oluşturamazsınız.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Aslında neden bir programa ihtiyacınız var?</a:t>
            </a:r>
            <a:endParaRPr lang="tr-TR" dirty="0"/>
          </a:p>
        </p:txBody>
      </p:sp>
      <p:pic>
        <p:nvPicPr>
          <p:cNvPr id="4" name="Picture 2" descr="C:\Users\Necati\Desktop\wi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64360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ÇALIŞMA ORTAMINA İLİŞKİN DÜZENLEMELER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Çalışma odası mümkün olduğunca fazla sıcak veya soğuk olmamalıdır.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tr-TR" altLang="tr-TR" sz="26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Çalışma odası düzenli olarak havalandırılmalı ve sessiz olmalıdır.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tr-TR" altLang="tr-TR" sz="26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Çalışma masası ve yüksekliği çalışan kişinin boyuna uygun olmalıdır. 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tr-TR" altLang="tr-TR" sz="26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Ders çalışırken müzik televizyon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 vs dinlenmemelidir. </a:t>
            </a:r>
          </a:p>
        </p:txBody>
      </p:sp>
      <p:pic>
        <p:nvPicPr>
          <p:cNvPr id="5124" name="Picture 7" descr="televizyon_grafik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476750"/>
            <a:ext cx="2555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Ders çalışma programlarına duyduğumuz gereksinimin en temel nedenleri verimlilik ve planlı olmak. </a:t>
            </a:r>
            <a:endParaRPr lang="tr-TR" dirty="0" smtClean="0"/>
          </a:p>
          <a:p>
            <a:r>
              <a:rPr lang="tr-TR" dirty="0" smtClean="0"/>
              <a:t>Eğitim </a:t>
            </a:r>
            <a:r>
              <a:rPr lang="tr-TR" dirty="0" smtClean="0"/>
              <a:t>hayatımızın dışında günlük işler, iş kariyeri ve birçok farklı çalışma gerektiren durumlarda da planlı bir program, hayat kurtarıcı olmaktadır. </a:t>
            </a:r>
            <a:endParaRPr lang="tr-TR" dirty="0" smtClean="0"/>
          </a:p>
          <a:p>
            <a:r>
              <a:rPr lang="tr-TR" dirty="0" smtClean="0"/>
              <a:t>Üzerinde </a:t>
            </a:r>
            <a:r>
              <a:rPr lang="tr-TR" dirty="0" smtClean="0"/>
              <a:t>çalışacağımız konuları haftalık, aylık veya yıllık olarak detaylı bir şekilde kendi içinde başlıklara ayırarak planlarımızı yaparız.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sayede çalışmayı ne zaman ve ne şekilde yapacağı konusu aklımıza takılmadan ilerlemiş </a:t>
            </a:r>
            <a:r>
              <a:rPr lang="tr-TR" dirty="0" smtClean="0"/>
              <a:t>oluruz.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tr-TR" dirty="0" smtClean="0"/>
              <a:t>Eğitim hayatınızda düzenli ders çalışmak büyük önem taşıyor. </a:t>
            </a:r>
            <a:endParaRPr lang="tr-TR" dirty="0" smtClean="0"/>
          </a:p>
          <a:p>
            <a:r>
              <a:rPr lang="tr-TR" dirty="0" smtClean="0"/>
              <a:t>Ders </a:t>
            </a:r>
            <a:r>
              <a:rPr lang="tr-TR" dirty="0" smtClean="0"/>
              <a:t>çalışmanın önemini dikkate alarak iyi bir program hazırlamak, başarılı bir öğrencilik hayatı için olmazsa olmazdır. </a:t>
            </a:r>
            <a:endParaRPr lang="tr-TR" dirty="0" smtClean="0"/>
          </a:p>
          <a:p>
            <a:r>
              <a:rPr lang="tr-TR" dirty="0" smtClean="0"/>
              <a:t>Hazırlayacağınız </a:t>
            </a:r>
            <a:r>
              <a:rPr lang="tr-TR" dirty="0" smtClean="0"/>
              <a:t>iyi bir ders programı sayesinde notlarınızı ve büyük sınavlardaki derecenizi yükseltebilirsiniz. </a:t>
            </a:r>
            <a:endParaRPr lang="tr-TR" dirty="0" smtClean="0"/>
          </a:p>
          <a:p>
            <a:r>
              <a:rPr lang="tr-TR" dirty="0" smtClean="0"/>
              <a:t>Verimli </a:t>
            </a:r>
            <a:r>
              <a:rPr lang="tr-TR" dirty="0" smtClean="0"/>
              <a:t>ve planlı bir öğrenci hayatı için ders çalışma programınıza ihtiyacınız olacak. 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Ders çalışma programı nasıl hazırlanır?</a:t>
            </a:r>
            <a:endParaRPr lang="tr-TR" dirty="0"/>
          </a:p>
        </p:txBody>
      </p:sp>
      <p:pic>
        <p:nvPicPr>
          <p:cNvPr id="4098" name="Picture 2" descr="C:\Users\Necati\Desktop\Ders-Calisma-Programi-56-ve-7.-Sin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78661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Gerçekçi olun, </a:t>
            </a:r>
            <a:endParaRPr lang="tr-TR" dirty="0" smtClean="0"/>
          </a:p>
          <a:p>
            <a:r>
              <a:rPr lang="tr-TR" dirty="0" smtClean="0"/>
              <a:t>Özgün </a:t>
            </a:r>
            <a:r>
              <a:rPr lang="tr-TR" dirty="0" smtClean="0"/>
              <a:t>bir program hazırlamaya çalışın, </a:t>
            </a:r>
            <a:endParaRPr lang="tr-TR" dirty="0" smtClean="0"/>
          </a:p>
          <a:p>
            <a:r>
              <a:rPr lang="tr-TR" dirty="0" smtClean="0"/>
              <a:t>Haftalık</a:t>
            </a:r>
            <a:r>
              <a:rPr lang="tr-TR" dirty="0" smtClean="0"/>
              <a:t>, aylık veya yıllık plan modellerini deneyin, </a:t>
            </a:r>
            <a:endParaRPr lang="tr-TR" dirty="0" smtClean="0"/>
          </a:p>
          <a:p>
            <a:r>
              <a:rPr lang="tr-TR" dirty="0" smtClean="0"/>
              <a:t>Öncelikli </a:t>
            </a:r>
            <a:r>
              <a:rPr lang="tr-TR" dirty="0" smtClean="0"/>
              <a:t>derslerinizi belirleyin, </a:t>
            </a:r>
            <a:endParaRPr lang="tr-TR" dirty="0" smtClean="0"/>
          </a:p>
          <a:p>
            <a:r>
              <a:rPr lang="tr-TR" dirty="0" smtClean="0"/>
              <a:t>Zaman </a:t>
            </a:r>
            <a:r>
              <a:rPr lang="tr-TR" dirty="0" smtClean="0"/>
              <a:t>aralıklarını doğru planlayın, </a:t>
            </a:r>
            <a:endParaRPr lang="tr-TR" dirty="0" smtClean="0"/>
          </a:p>
          <a:p>
            <a:r>
              <a:rPr lang="tr-TR" dirty="0" smtClean="0"/>
              <a:t>Ödül </a:t>
            </a:r>
            <a:r>
              <a:rPr lang="tr-TR" dirty="0" smtClean="0"/>
              <a:t>ve ceza sistemi kullanmaya çalışın</a:t>
            </a:r>
            <a:r>
              <a:rPr lang="tr-TR" dirty="0" smtClean="0"/>
              <a:t>, </a:t>
            </a:r>
          </a:p>
          <a:p>
            <a:r>
              <a:rPr lang="tr-TR" dirty="0" smtClean="0"/>
              <a:t>Programda </a:t>
            </a:r>
            <a:r>
              <a:rPr lang="tr-TR" dirty="0" smtClean="0"/>
              <a:t>mola zamanlarına mutlaka yer verin</a:t>
            </a:r>
            <a:r>
              <a:rPr lang="tr-TR" dirty="0" smtClean="0"/>
              <a:t>, </a:t>
            </a:r>
          </a:p>
          <a:p>
            <a:r>
              <a:rPr lang="tr-TR" dirty="0" smtClean="0"/>
              <a:t>Uykunuzdan </a:t>
            </a:r>
            <a:r>
              <a:rPr lang="tr-TR" dirty="0" smtClean="0"/>
              <a:t>feragat etmeyin, </a:t>
            </a:r>
            <a:endParaRPr lang="tr-TR" dirty="0" smtClean="0"/>
          </a:p>
          <a:p>
            <a:r>
              <a:rPr lang="tr-TR" dirty="0" smtClean="0"/>
              <a:t>Aklınıza </a:t>
            </a:r>
            <a:r>
              <a:rPr lang="tr-TR" dirty="0" smtClean="0"/>
              <a:t>takılan durumlarda başkalarından tavsiye isteyin, </a:t>
            </a:r>
            <a:endParaRPr lang="tr-TR" dirty="0" smtClean="0"/>
          </a:p>
          <a:p>
            <a:r>
              <a:rPr lang="tr-TR" dirty="0" smtClean="0"/>
              <a:t>Programa </a:t>
            </a:r>
            <a:r>
              <a:rPr lang="tr-TR" dirty="0" smtClean="0"/>
              <a:t>uymaya çalışın ve asla pes etmeyin!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Gerçekçi olun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Genellikle program hazırlamanın ilk aşamasında çoğumuz büyük bir motivasyona sahip olmakta.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motivasyon ile birlikte sınırlar zorlanabiliyor ve programı uygulama aşamasında sıkıntılar meydana gelebiliyor. </a:t>
            </a:r>
            <a:endParaRPr lang="tr-TR" dirty="0" smtClean="0"/>
          </a:p>
          <a:p>
            <a:r>
              <a:rPr lang="tr-TR" dirty="0" smtClean="0"/>
              <a:t>Ders </a:t>
            </a:r>
            <a:r>
              <a:rPr lang="tr-TR" dirty="0" smtClean="0"/>
              <a:t>programınızı hazırlarken tüm alternatifleri ve yaşanacak durumları göze alarak adım atmanız gerekiyor</a:t>
            </a:r>
            <a:r>
              <a:rPr lang="tr-TR" dirty="0" smtClean="0"/>
              <a:t>.</a:t>
            </a:r>
          </a:p>
          <a:p>
            <a:r>
              <a:rPr lang="tr-TR" dirty="0" smtClean="0"/>
              <a:t>Uyamayacağınız </a:t>
            </a:r>
            <a:r>
              <a:rPr lang="tr-TR" dirty="0" smtClean="0"/>
              <a:t>bir ders programı hazırlamak vakit kaybetmenize neden oluyor ve büyük bir moral eksikliği doğuruyor. Programı hazırlarken mümkün olduğunca uyabileceğiniz bir program hazırlamaya çalışın. </a:t>
            </a:r>
            <a:endParaRPr lang="tr-TR" dirty="0" smtClean="0"/>
          </a:p>
          <a:p>
            <a:r>
              <a:rPr lang="tr-TR" dirty="0" smtClean="0"/>
              <a:t>Sınırları </a:t>
            </a:r>
            <a:r>
              <a:rPr lang="tr-TR" dirty="0" smtClean="0"/>
              <a:t>zorlamak bazı durumlarda faydalı olsa da programa uyamadıktan sonra bunun bir önemi kalmıyor. </a:t>
            </a:r>
            <a:endParaRPr lang="tr-TR" dirty="0" smtClean="0"/>
          </a:p>
          <a:p>
            <a:r>
              <a:rPr lang="tr-TR" dirty="0" smtClean="0"/>
              <a:t>Gerçekçi </a:t>
            </a:r>
            <a:r>
              <a:rPr lang="tr-TR" dirty="0" smtClean="0"/>
              <a:t>olun ve size en uygun programı hazırlamaya çalışın.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Özgün bir program hazırlamaya çalışın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Özgünlük, bir ders programında bulunması gereken önemli bir özelliktir. </a:t>
            </a:r>
            <a:endParaRPr lang="tr-TR" dirty="0" smtClean="0"/>
          </a:p>
          <a:p>
            <a:r>
              <a:rPr lang="tr-TR" dirty="0" smtClean="0"/>
              <a:t>Hepimiz</a:t>
            </a:r>
            <a:r>
              <a:rPr lang="tr-TR" dirty="0" smtClean="0"/>
              <a:t>, ders programını kendi yaşamımıza entegre etmeye ve kendi isteklerimiz doğrultusunda şekillendirmeliyiz.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yüzden, programınızın bize özgü olmasına önem verelim. </a:t>
            </a:r>
            <a:endParaRPr lang="tr-TR" dirty="0" smtClean="0"/>
          </a:p>
          <a:p>
            <a:r>
              <a:rPr lang="tr-TR" dirty="0" smtClean="0"/>
              <a:t>Programı </a:t>
            </a:r>
            <a:r>
              <a:rPr lang="tr-TR" dirty="0" smtClean="0"/>
              <a:t>hazırlarken tavsiye almanız size fayda sağlayabilir ancak tavsiye aldığınız kişinin programını kopyalamayın. </a:t>
            </a:r>
            <a:endParaRPr lang="tr-TR" dirty="0" smtClean="0"/>
          </a:p>
          <a:p>
            <a:r>
              <a:rPr lang="tr-TR" dirty="0" smtClean="0"/>
              <a:t>Size </a:t>
            </a:r>
            <a:r>
              <a:rPr lang="tr-TR" dirty="0" smtClean="0"/>
              <a:t>özgü bir program, sizin eğitim hayatınıza ve yaşantınıza entegre edilmiş bir program demektir. </a:t>
            </a:r>
            <a:endParaRPr lang="tr-TR" dirty="0" smtClean="0"/>
          </a:p>
          <a:p>
            <a:r>
              <a:rPr lang="tr-TR" dirty="0" smtClean="0"/>
              <a:t>Özgünlükten </a:t>
            </a:r>
            <a:r>
              <a:rPr lang="tr-TR" dirty="0" smtClean="0"/>
              <a:t>taviz vermeyin.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Haftalık, aylık veya yıllık plan modellerini deneyin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Ders programları farklı zaman dilimleri için tasarlanabilmekte. </a:t>
            </a:r>
            <a:endParaRPr lang="tr-TR" dirty="0" smtClean="0"/>
          </a:p>
          <a:p>
            <a:r>
              <a:rPr lang="tr-TR" dirty="0" smtClean="0"/>
              <a:t>Haftalık</a:t>
            </a:r>
            <a:r>
              <a:rPr lang="tr-TR" dirty="0" smtClean="0"/>
              <a:t>, aylık veya yıllık planlardan birini seçip işe başlayabilir ya da hepsini birden oluşturabilirsiniz. </a:t>
            </a:r>
            <a:endParaRPr lang="tr-TR" dirty="0" smtClean="0"/>
          </a:p>
          <a:p>
            <a:r>
              <a:rPr lang="tr-TR" dirty="0" smtClean="0"/>
              <a:t>Üçünü </a:t>
            </a:r>
            <a:r>
              <a:rPr lang="tr-TR" dirty="0" smtClean="0"/>
              <a:t>birden oluşturmak size çok daha verim sağlayabilir. </a:t>
            </a:r>
            <a:endParaRPr lang="tr-TR" dirty="0" smtClean="0"/>
          </a:p>
          <a:p>
            <a:r>
              <a:rPr lang="tr-TR" dirty="0" smtClean="0"/>
              <a:t>Haftalık </a:t>
            </a:r>
            <a:r>
              <a:rPr lang="tr-TR" dirty="0" smtClean="0"/>
              <a:t>planlarınız aylık planlarınıza; aylık planlarınız ise yıllık planlarınıza destek vererek motivasyonunuzu korumanızı sağlayacaktır. </a:t>
            </a:r>
            <a:endParaRPr lang="tr-TR" dirty="0" smtClean="0"/>
          </a:p>
          <a:p>
            <a:r>
              <a:rPr lang="tr-TR" dirty="0" smtClean="0"/>
              <a:t>Aylık </a:t>
            </a:r>
            <a:r>
              <a:rPr lang="tr-TR" dirty="0" smtClean="0"/>
              <a:t>veya yıllık planı tam olarak yerine getirmekte zorlanabilirsiniz. </a:t>
            </a:r>
            <a:endParaRPr lang="tr-TR" dirty="0" smtClean="0"/>
          </a:p>
          <a:p>
            <a:r>
              <a:rPr lang="tr-TR" dirty="0" smtClean="0"/>
              <a:t>Haftalık </a:t>
            </a:r>
            <a:r>
              <a:rPr lang="tr-TR" dirty="0" smtClean="0"/>
              <a:t>planlarınızı mümkün olduğunca yerine getirirseniz aylık ve yıllık planlarınıza da o kadar uymuş olursunuz.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Öncelikli derslerinizi belirleyin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Eğitim hayatı dışında da tüm işlerinizde öncelik belirleme, hem zaman yönetimi hem de verimlilik konusunda size büyük katkı sağlar. </a:t>
            </a:r>
            <a:endParaRPr lang="tr-TR" dirty="0" smtClean="0"/>
          </a:p>
          <a:p>
            <a:r>
              <a:rPr lang="tr-TR" dirty="0" smtClean="0"/>
              <a:t>Eksik </a:t>
            </a:r>
            <a:r>
              <a:rPr lang="tr-TR" dirty="0" smtClean="0"/>
              <a:t>olduğunuz dersi ve ilgili konusunu iyi analiz etmeniz gerekmekte. </a:t>
            </a:r>
            <a:endParaRPr lang="tr-TR" dirty="0" smtClean="0"/>
          </a:p>
          <a:p>
            <a:r>
              <a:rPr lang="tr-TR" dirty="0" smtClean="0"/>
              <a:t>İyi </a:t>
            </a:r>
            <a:r>
              <a:rPr lang="tr-TR" dirty="0" smtClean="0"/>
              <a:t>bir analizin ardından eksik olduğunuz veya daha da gelişmek istediğiniz ders ve konuları belirleyip programda bu derslere öncelik vermeyi deneyin.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dersler 8. Sınıflar için </a:t>
            </a:r>
            <a:r>
              <a:rPr lang="tr-TR" dirty="0" err="1" smtClean="0"/>
              <a:t>LGS’de</a:t>
            </a:r>
            <a:r>
              <a:rPr lang="tr-TR" dirty="0" smtClean="0"/>
              <a:t> çıkacak olan dersler olacaktır.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 smtClean="0"/>
              <a:t>haftaya ilgili dersten daha fazla koyun ya da diğer derslere göre o dersi daha uzun saat dilimlerine yerleştirin.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aralıklarını doğru planlayın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Zaman aralıkları belirlemek, iyi bir ders programında yer alması gereken bir husustur. </a:t>
            </a:r>
            <a:endParaRPr lang="tr-TR" dirty="0" smtClean="0"/>
          </a:p>
          <a:p>
            <a:r>
              <a:rPr lang="tr-TR" dirty="0" smtClean="0"/>
              <a:t>Zamanı </a:t>
            </a:r>
            <a:r>
              <a:rPr lang="tr-TR" dirty="0" smtClean="0"/>
              <a:t>önemsemeden oluşturulmuş bir program, zaman yönetimi konusunda eksik kalacağı için verimliliğinizi düşürecektir. </a:t>
            </a:r>
            <a:endParaRPr lang="tr-TR" dirty="0" smtClean="0"/>
          </a:p>
          <a:p>
            <a:r>
              <a:rPr lang="tr-TR" dirty="0" smtClean="0"/>
              <a:t>Kendinize </a:t>
            </a:r>
            <a:r>
              <a:rPr lang="tr-TR" dirty="0" smtClean="0"/>
              <a:t>bir derse ne kadar çalışabildiğinizi ve en ideal çalışma sürenizin ne olduğunu sormayı deneyin. </a:t>
            </a:r>
            <a:endParaRPr lang="tr-TR" dirty="0" smtClean="0"/>
          </a:p>
          <a:p>
            <a:r>
              <a:rPr lang="tr-TR" dirty="0" smtClean="0"/>
              <a:t>Ardından </a:t>
            </a:r>
            <a:r>
              <a:rPr lang="tr-TR" dirty="0" smtClean="0"/>
              <a:t>belirli saat aralıklarını günlük yaşantınızı da dikkate alarak derslere göre planlayın.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saat aralıklarını ne kadar doğru planlayıp derslere zamanında çalışırsanız zaman yönetimini de halletmiş olacaksınız. </a:t>
            </a:r>
            <a:endParaRPr lang="tr-TR" dirty="0" smtClean="0"/>
          </a:p>
          <a:p>
            <a:r>
              <a:rPr lang="tr-TR" dirty="0" smtClean="0"/>
              <a:t>İyi </a:t>
            </a:r>
            <a:r>
              <a:rPr lang="tr-TR" dirty="0" smtClean="0"/>
              <a:t>bir zaman yönetimi, iyi bir programın temel taşlarından birisidir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Ödül ve ceza sistemi kullanmaya çalışın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Ders programınıza iyi bir şekilde uyum gösterdiğinizde karşılığının sadece ders notlarının yükselmesi olmamasını isteyebilirsiniz. </a:t>
            </a:r>
            <a:endParaRPr lang="tr-TR" dirty="0" smtClean="0"/>
          </a:p>
          <a:p>
            <a:r>
              <a:rPr lang="tr-TR" dirty="0" smtClean="0"/>
              <a:t>Ödül </a:t>
            </a:r>
            <a:r>
              <a:rPr lang="tr-TR" dirty="0" smtClean="0"/>
              <a:t>ve ceza sistemi derken tabii ki de lafın gelişi böyle bir tabir kullanıyoruz. </a:t>
            </a:r>
            <a:endParaRPr lang="tr-TR" dirty="0" smtClean="0"/>
          </a:p>
          <a:p>
            <a:r>
              <a:rPr lang="tr-TR" dirty="0" smtClean="0"/>
              <a:t>İyi </a:t>
            </a:r>
            <a:r>
              <a:rPr lang="tr-TR" dirty="0" smtClean="0"/>
              <a:t>bir program hazırlayıp eksiksiz bir şekilde o programa uyduğunuzda programda kendinize daha fazla boş zaman tanıyıp ödül saati yapabilirsiniz.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 smtClean="0"/>
              <a:t>başka örnek olarak eğer sosyal medyayı kullanmayı bıraktıysanız iyi bir çalışma gününün ardından kendinize özel bir dizi izleme saati veya pasta, kek saati … yapabilirsiniz. </a:t>
            </a:r>
            <a:endParaRPr lang="tr-TR" dirty="0" smtClean="0"/>
          </a:p>
          <a:p>
            <a:r>
              <a:rPr lang="tr-TR" dirty="0" smtClean="0"/>
              <a:t>Bu</a:t>
            </a:r>
            <a:r>
              <a:rPr lang="tr-TR" dirty="0" smtClean="0"/>
              <a:t>, motivasyonunuzu arttıracaktır. Ceza olarak ise ders saatini ve sayısını arttırma yoluna başvurabilirsiniz.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da bir sonraki günlerde ve haftalarda kendinize zaman ayırıp ödül saati yapmanız için sizi biraz zorlasa da motive edecektir. </a:t>
            </a:r>
            <a:endParaRPr lang="tr-TR" dirty="0" smtClean="0"/>
          </a:p>
          <a:p>
            <a:r>
              <a:rPr lang="tr-TR" dirty="0" smtClean="0"/>
              <a:t>Tabii </a:t>
            </a:r>
            <a:r>
              <a:rPr lang="tr-TR" dirty="0" smtClean="0"/>
              <a:t>ki de bu sistemin temeli, iradenizde bulunuyor.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sistemi kafanıza koyup kendinizi ödüllendirip bir yandan da gerektiğinde ufak cezalandırmalarla motivasyon düzeyinizi yönetebilirsiniz. </a:t>
            </a:r>
            <a:endParaRPr lang="tr-TR" dirty="0" smtClean="0"/>
          </a:p>
          <a:p>
            <a:r>
              <a:rPr lang="tr-TR" dirty="0" smtClean="0"/>
              <a:t>Programınızın </a:t>
            </a:r>
            <a:r>
              <a:rPr lang="tr-TR" dirty="0" smtClean="0"/>
              <a:t>son kısmına ödül ve ceza durumlarında yapılacakları not alabilirsiniz. </a:t>
            </a:r>
            <a:endParaRPr lang="tr-TR" dirty="0" smtClean="0"/>
          </a:p>
          <a:p>
            <a:r>
              <a:rPr lang="tr-TR" dirty="0" smtClean="0"/>
              <a:t>Ödül </a:t>
            </a:r>
            <a:r>
              <a:rPr lang="tr-TR" dirty="0" smtClean="0"/>
              <a:t>hakkı kazandığınızda ceza kısmına büyük bir çarpı atmak hoşunuza gidecektir.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ÇALIŞMA ORTAMINA İLİŞKİN DÜZENLEMELER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Ders çalışma ortamında, dikkatin dağılmasına yol açacak resim, afiş gibi malzemeler olmamalıdır.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tr-TR" altLang="tr-TR" sz="26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tr-TR" altLang="tr-TR" sz="2600" smtClean="0"/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tr-TR" altLang="tr-TR" sz="2600" smtClean="0"/>
              <a:t>Çalışmaya başlamadan önce,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 çalışma sırasında gerekli 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olacak bütün malzemenin 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el altında bulunması, 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dikkatin </a:t>
            </a:r>
            <a:r>
              <a:rPr lang="tr-TR" altLang="tr-TR" sz="2600" smtClean="0">
                <a:latin typeface="Arial" pitchFamily="34" charset="0"/>
              </a:rPr>
              <a:t>d</a:t>
            </a:r>
            <a:r>
              <a:rPr lang="tr-TR" altLang="tr-TR" sz="2600" smtClean="0"/>
              <a:t>ağılmaması </a:t>
            </a:r>
            <a:endParaRPr lang="tr-TR" altLang="tr-TR" sz="26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tr-TR" altLang="tr-TR" sz="2600" smtClean="0">
                <a:latin typeface="Arial" pitchFamily="34" charset="0"/>
              </a:rPr>
              <a:t>	</a:t>
            </a:r>
            <a:r>
              <a:rPr lang="tr-TR" altLang="tr-TR" sz="2600" smtClean="0"/>
              <a:t>açısından</a:t>
            </a:r>
            <a:r>
              <a:rPr lang="tr-TR" altLang="tr-TR" sz="2600" smtClean="0">
                <a:latin typeface="Arial" pitchFamily="34" charset="0"/>
              </a:rPr>
              <a:t> </a:t>
            </a:r>
            <a:r>
              <a:rPr lang="tr-TR" altLang="tr-TR" sz="2600" smtClean="0"/>
              <a:t>önemlidir. </a:t>
            </a:r>
            <a:br>
              <a:rPr lang="tr-TR" altLang="tr-TR" sz="2600" smtClean="0"/>
            </a:br>
            <a:endParaRPr lang="tr-TR" altLang="tr-TR" sz="2600" smtClean="0"/>
          </a:p>
        </p:txBody>
      </p:sp>
      <p:pic>
        <p:nvPicPr>
          <p:cNvPr id="6148" name="Picture 5" descr="der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895725"/>
            <a:ext cx="377983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Programda mola zamanlarına mutlaka yer verin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Mola, bir çalışmada mutlaka yer alması gereken bir husustur. </a:t>
            </a:r>
            <a:endParaRPr lang="tr-TR" dirty="0" smtClean="0"/>
          </a:p>
          <a:p>
            <a:r>
              <a:rPr lang="tr-TR" dirty="0" smtClean="0"/>
              <a:t>Mola </a:t>
            </a:r>
            <a:r>
              <a:rPr lang="tr-TR" dirty="0" smtClean="0"/>
              <a:t>vermeyi tercih etmediğiniz durumlarda dikkatiniz dağılabilir ve yorulup odak problemi yaşayabilirsiniz. </a:t>
            </a:r>
            <a:endParaRPr lang="tr-TR" dirty="0" smtClean="0"/>
          </a:p>
          <a:p>
            <a:r>
              <a:rPr lang="tr-TR" dirty="0" smtClean="0"/>
              <a:t>Kendinize </a:t>
            </a:r>
            <a:r>
              <a:rPr lang="tr-TR" dirty="0" smtClean="0"/>
              <a:t>maksimum verimle çalışabileceğiniz çalışma süreleri ekledikten sonra aralara mutlaka uygun süreli molalar yerleştirin. </a:t>
            </a:r>
            <a:endParaRPr lang="tr-TR" dirty="0" smtClean="0"/>
          </a:p>
          <a:p>
            <a:r>
              <a:rPr lang="tr-TR" dirty="0" smtClean="0"/>
              <a:t>Mola </a:t>
            </a:r>
            <a:r>
              <a:rPr lang="tr-TR" dirty="0" smtClean="0"/>
              <a:t>esnasında hareket etmeniz vücut sağlığınız için de olumlu olacaktır. </a:t>
            </a:r>
            <a:endParaRPr lang="tr-TR" dirty="0" smtClean="0"/>
          </a:p>
          <a:p>
            <a:r>
              <a:rPr lang="tr-TR" dirty="0" smtClean="0"/>
              <a:t>Odağınızı </a:t>
            </a:r>
            <a:r>
              <a:rPr lang="tr-TR" dirty="0" smtClean="0"/>
              <a:t>tekrar topladıktan sonra ders programınıza uyumlu olarak çalışma sürecinize devam edin. 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Uykunuzdan feragat etmeyin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Evet, bazılarımız tam bir gece kuşudur. </a:t>
            </a:r>
            <a:endParaRPr lang="tr-TR" dirty="0" smtClean="0"/>
          </a:p>
          <a:p>
            <a:r>
              <a:rPr lang="tr-TR" dirty="0" smtClean="0"/>
              <a:t>Gece </a:t>
            </a:r>
            <a:r>
              <a:rPr lang="tr-TR" dirty="0" smtClean="0"/>
              <a:t>çalışmayı çok severler ancak uyku hormonu için gece çalışmak bazen yararlı olmayabiliyor. </a:t>
            </a:r>
            <a:endParaRPr lang="tr-TR" dirty="0" smtClean="0"/>
          </a:p>
          <a:p>
            <a:r>
              <a:rPr lang="tr-TR" dirty="0" smtClean="0"/>
              <a:t>Uyku </a:t>
            </a:r>
            <a:r>
              <a:rPr lang="tr-TR" dirty="0" smtClean="0"/>
              <a:t>hormonu melatonin 23.00 itibariyle salgılanmaya başlıyor ve gece 02.00 - 04.00 arası maksimum seviyeye çıkıyor.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saatlerde uykuda olmanız maksimum uyku verimi sağlayacaktır. </a:t>
            </a:r>
            <a:endParaRPr lang="tr-TR" dirty="0" smtClean="0"/>
          </a:p>
          <a:p>
            <a:r>
              <a:rPr lang="tr-TR" dirty="0" smtClean="0"/>
              <a:t>Hepimizin </a:t>
            </a:r>
            <a:r>
              <a:rPr lang="tr-TR" dirty="0" smtClean="0"/>
              <a:t>biyolojik saati farklı olduğu için saatler her ne kadar değişiklik gösterse de 7-8 saat uyumak büyük önem taşımakta. </a:t>
            </a:r>
            <a:endParaRPr lang="tr-TR" dirty="0" smtClean="0"/>
          </a:p>
          <a:p>
            <a:r>
              <a:rPr lang="tr-TR" dirty="0" smtClean="0"/>
              <a:t>Programınızda </a:t>
            </a:r>
            <a:r>
              <a:rPr lang="tr-TR" dirty="0" smtClean="0"/>
              <a:t>yer alan derslere uygun saatler belirlerken uyku saatlerinizin de farkında olun. </a:t>
            </a:r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 smtClean="0"/>
              <a:t>erken kalkıp çok geç yatmaktan vazgeçin ve ders programınızda uygun saatler oluşturun. </a:t>
            </a:r>
            <a:endParaRPr lang="tr-TR" dirty="0" smtClean="0"/>
          </a:p>
          <a:p>
            <a:r>
              <a:rPr lang="tr-TR" dirty="0" smtClean="0"/>
              <a:t>Dengeyi </a:t>
            </a:r>
            <a:r>
              <a:rPr lang="tr-TR" dirty="0" smtClean="0"/>
              <a:t>kurun ve uykunuzu almaya çalışın. </a:t>
            </a:r>
            <a:endParaRPr lang="tr-TR" dirty="0" smtClean="0"/>
          </a:p>
          <a:p>
            <a:r>
              <a:rPr lang="tr-TR" dirty="0" smtClean="0"/>
              <a:t>Faydasını </a:t>
            </a:r>
            <a:r>
              <a:rPr lang="tr-TR" dirty="0" smtClean="0"/>
              <a:t>göreceksiniz.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Aklınıza takılan durumlarda başkalarından tavsiye isteyin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Bazı durumlarda ders programına adapte olmanız zor olabilir. </a:t>
            </a:r>
            <a:endParaRPr lang="tr-TR" dirty="0" smtClean="0"/>
          </a:p>
          <a:p>
            <a:r>
              <a:rPr lang="tr-TR" dirty="0" smtClean="0"/>
              <a:t>Ne </a:t>
            </a:r>
            <a:r>
              <a:rPr lang="tr-TR" dirty="0" smtClean="0"/>
              <a:t>yapsanız da uyabilecek bir ders programı oluşturamadığınız durumlarda tavsiye istemekten çekinmeyin. </a:t>
            </a:r>
            <a:endParaRPr lang="tr-TR" dirty="0" smtClean="0"/>
          </a:p>
          <a:p>
            <a:r>
              <a:rPr lang="tr-TR" dirty="0" smtClean="0"/>
              <a:t>Okuldaki </a:t>
            </a:r>
            <a:r>
              <a:rPr lang="tr-TR" dirty="0" smtClean="0"/>
              <a:t>öğretmenlerinizden veya başarılı arkadaşlarınızdan tavsiyeler almak daha iyi bir ders programı oluşturmanızı sağlayabilir. </a:t>
            </a:r>
            <a:endParaRPr lang="tr-TR" dirty="0" smtClean="0"/>
          </a:p>
          <a:p>
            <a:r>
              <a:rPr lang="tr-TR" dirty="0" smtClean="0"/>
              <a:t>Kendi </a:t>
            </a:r>
            <a:r>
              <a:rPr lang="tr-TR" dirty="0" smtClean="0"/>
              <a:t>düzeniniz ile uyumlu bir program hazırlamak için okuldaki rehberlik öğretmeniniz ile iletişime geçmeyi de deneyebilirsiniz. </a:t>
            </a:r>
            <a:endParaRPr lang="tr-TR" dirty="0" smtClean="0"/>
          </a:p>
          <a:p>
            <a:r>
              <a:rPr lang="tr-TR" dirty="0" smtClean="0"/>
              <a:t>Tavsiyeleri </a:t>
            </a:r>
            <a:r>
              <a:rPr lang="tr-TR" dirty="0" smtClean="0"/>
              <a:t>kendi düzeninize entegre etmeye çalışın. </a:t>
            </a:r>
            <a:endParaRPr lang="tr-TR" dirty="0" smtClean="0"/>
          </a:p>
          <a:p>
            <a:r>
              <a:rPr lang="tr-TR" dirty="0" smtClean="0"/>
              <a:t>Özgün </a:t>
            </a:r>
            <a:r>
              <a:rPr lang="tr-TR" dirty="0" smtClean="0"/>
              <a:t>olun maddesinde belirttiğimiz gibi ders programı kopyalamaktan kaçının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Programa uymaya çalışın ve asla pes etmeyin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Pes etmek, bu süreçte aklınıza gelecek en son şey olmalı. </a:t>
            </a:r>
            <a:endParaRPr lang="tr-TR" dirty="0" smtClean="0"/>
          </a:p>
          <a:p>
            <a:r>
              <a:rPr lang="tr-TR" dirty="0" smtClean="0"/>
              <a:t>Pes </a:t>
            </a:r>
            <a:r>
              <a:rPr lang="tr-TR" dirty="0" smtClean="0"/>
              <a:t>etmek yerine en doğru programı bulana kadar düzenlemeye devam edin. </a:t>
            </a:r>
            <a:endParaRPr lang="tr-TR" dirty="0" smtClean="0"/>
          </a:p>
          <a:p>
            <a:r>
              <a:rPr lang="tr-TR" dirty="0" smtClean="0"/>
              <a:t>Denemekten </a:t>
            </a:r>
            <a:r>
              <a:rPr lang="tr-TR" dirty="0" smtClean="0"/>
              <a:t>çekinmeyin ve farklı programlar oluşturup analiz yapın. </a:t>
            </a:r>
            <a:endParaRPr lang="tr-TR" dirty="0" smtClean="0"/>
          </a:p>
          <a:p>
            <a:r>
              <a:rPr lang="tr-TR" dirty="0" smtClean="0"/>
              <a:t>Unutmayın </a:t>
            </a:r>
            <a:r>
              <a:rPr lang="tr-TR" dirty="0" smtClean="0"/>
              <a:t>ki her programa %100 uyma zorunluluğunuz yok. </a:t>
            </a:r>
            <a:endParaRPr lang="tr-TR" dirty="0" smtClean="0"/>
          </a:p>
          <a:p>
            <a:r>
              <a:rPr lang="tr-TR" dirty="0" smtClean="0"/>
              <a:t>Programda </a:t>
            </a:r>
            <a:r>
              <a:rPr lang="tr-TR" dirty="0" smtClean="0"/>
              <a:t>bir ders kaçırdığınız zamanlarda kendinizi eksik bir iş yapmış gibi hissetmeyin. 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 smtClean="0"/>
              <a:t>iyisini başarana kadar devam edin. </a:t>
            </a:r>
            <a:endParaRPr lang="tr-TR" dirty="0" smtClean="0"/>
          </a:p>
          <a:p>
            <a:r>
              <a:rPr lang="tr-TR" dirty="0" smtClean="0"/>
              <a:t>Başarı </a:t>
            </a:r>
            <a:r>
              <a:rPr lang="tr-TR" dirty="0" smtClean="0"/>
              <a:t>sizin elinizde!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582738" y="1196975"/>
            <a:ext cx="5975350" cy="21605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altLang="tr-TR" sz="4000" i="1" smtClean="0">
                <a:latin typeface="Times New Roman" pitchFamily="18" charset="0"/>
              </a:rPr>
              <a:t>HEPİNİZE BAŞARILAR…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z="4000" i="1" smtClean="0">
                <a:latin typeface="Times New Roman" pitchFamily="18" charset="0"/>
              </a:rPr>
              <a:t>				</a:t>
            </a:r>
            <a:r>
              <a:rPr lang="tr-TR" altLang="tr-TR" sz="4000" smtClean="0">
                <a:latin typeface="Times New Roman" pitchFamily="18" charset="0"/>
                <a:sym typeface="Wingdings" pitchFamily="2" charset="2"/>
              </a:rPr>
              <a:t></a:t>
            </a:r>
            <a:endParaRPr lang="tr-TR" altLang="tr-TR" sz="4000" smtClean="0">
              <a:latin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4413" y="400526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000" b="1" u="none" cap="all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</a:rPr>
              <a:t>CİHAN ALTIN</a:t>
            </a:r>
            <a:br>
              <a:rPr lang="tr-TR" sz="2000" b="1" u="none" cap="all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</a:rPr>
            </a:br>
            <a:r>
              <a:rPr lang="tr-TR" sz="2000" b="1" u="none" cap="all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urlz MT" pitchFamily="82" charset="0"/>
              </a:rPr>
              <a:t>   Psikolojik danışman / rehber öğretmen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ZİHNİN DAĞILMASINI ÖNLEME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428625" y="2149475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/>
              <a:t>Zihnin dağılması herkesin karşılaştığı bir durumdur. Buna yol açan sebepler içten ve dıştan gelir. 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dirty="0" smtClean="0"/>
              <a:t>Zihnin dağılmasına yol açan </a:t>
            </a:r>
            <a:endParaRPr lang="tr-TR" altLang="tr-TR" dirty="0" smtClean="0"/>
          </a:p>
          <a:p>
            <a:pPr eaLnBrk="1" hangingPunct="1">
              <a:buNone/>
            </a:pPr>
            <a:r>
              <a:rPr lang="tr-TR" altLang="tr-TR" dirty="0" smtClean="0"/>
              <a:t>iç </a:t>
            </a:r>
            <a:r>
              <a:rPr lang="tr-TR" altLang="tr-TR" dirty="0" smtClean="0"/>
              <a:t>sebepler; </a:t>
            </a:r>
          </a:p>
          <a:p>
            <a:pPr marL="2057400" lvl="4" indent="-228600" eaLnBrk="1" hangingPunct="1">
              <a:buFont typeface="Wingdings" pitchFamily="2" charset="2"/>
              <a:buChar char="ü"/>
            </a:pPr>
            <a:r>
              <a:rPr lang="tr-TR" altLang="tr-TR" sz="2400" dirty="0" smtClean="0"/>
              <a:t>hayal kurmak ve </a:t>
            </a:r>
          </a:p>
          <a:p>
            <a:pPr marL="2057400" lvl="4" indent="-228600" eaLnBrk="1" hangingPunct="1">
              <a:buFont typeface="Wingdings" pitchFamily="2" charset="2"/>
              <a:buChar char="ü"/>
            </a:pPr>
            <a:r>
              <a:rPr lang="tr-TR" altLang="tr-TR" sz="2400" dirty="0" smtClean="0"/>
              <a:t>endişe etmektir.</a:t>
            </a:r>
          </a:p>
        </p:txBody>
      </p:sp>
      <p:pic>
        <p:nvPicPr>
          <p:cNvPr id="7172" name="Picture 5" descr="111124afb1c7b30ec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3214686"/>
            <a:ext cx="219075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21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454525"/>
            <a:ext cx="27860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ZİHNİN DAĞILMASINI ÖNLEME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mtClean="0"/>
              <a:t>Hayal kurmaya başladığınızı fark ederseniz ya hayal kurmayı kendinize ödül olarak vererek, </a:t>
            </a:r>
            <a:br>
              <a:rPr lang="tr-TR" altLang="tr-TR" smtClean="0"/>
            </a:br>
            <a:r>
              <a:rPr lang="tr-TR" altLang="tr-TR" smtClean="0"/>
              <a:t>bunu dinlenme aralığınıza erteleyin yada hayalinizi kurmaya devam edin ve tamamlayınca da dersinize dönün.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mtClean="0"/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/>
              <a:t>Hayalinizi bir türlü bitiremiyorsanız kalkıp dolaşın veya hafif bir fiziksel egzersiz yapın.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/>
            </a:r>
            <a:br>
              <a:rPr lang="tr-TR" altLang="tr-TR" smtClean="0"/>
            </a:br>
            <a:endParaRPr lang="tr-TR" altLang="tr-TR" smtClean="0"/>
          </a:p>
        </p:txBody>
      </p:sp>
      <p:pic>
        <p:nvPicPr>
          <p:cNvPr id="8196" name="Picture 5" descr="isinma-egzersi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300663"/>
            <a:ext cx="15843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ZİHNİN DAĞILMASINI ÖNLEME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mtClean="0"/>
              <a:t>Zihnin dağılmasına yol açan dışsal sebepler;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odada asılı posterler,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yatarak ders çalışmak,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müzik dinlemek,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televizyon izlemek,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bir şeyler atıştırmak ve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tr-TR" altLang="tr-TR" smtClean="0"/>
              <a:t>gezinmektir. </a:t>
            </a:r>
            <a:br>
              <a:rPr lang="tr-TR" altLang="tr-TR" smtClean="0"/>
            </a:br>
            <a:endParaRPr lang="tr-TR" altLang="tr-TR" smtClean="0"/>
          </a:p>
        </p:txBody>
      </p:sp>
      <p:pic>
        <p:nvPicPr>
          <p:cNvPr id="9220" name="Picture 5" descr="2072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133600"/>
            <a:ext cx="33480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C:\Users\Esen\AppData\Local\Microsoft\Windows\Temporary Internet Files\Content.IE5\KTHKL7N6\MCj043984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072063"/>
            <a:ext cx="1785938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Esen\AppData\Local\Microsoft\Windows\Temporary Internet Files\Content.IE5\URLVAFT2\MCj039670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000625"/>
            <a:ext cx="16430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9_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B0F0"/>
                </a:solidFill>
              </a:rPr>
              <a:t>AMAÇLARIN VE ÖNCELİKLERİN BELİRLENMESİ </a:t>
            </a:r>
            <a:br>
              <a:rPr lang="tr-TR" dirty="0" smtClean="0">
                <a:solidFill>
                  <a:srgbClr val="00B0F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 Zamanı kontrol etmek hayatı kontrol etmektir.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Başarılı olabilmek için enerjinizi, günlük olayların peşinde harcayarak geçirmek değil, amaçlarınız doğrultusunda kullanmak önemlidir.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tr-T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tr-TR" dirty="0" smtClean="0"/>
              <a:t>Zamanı öncelikleriniz doğrultusunda kullanabilmek için uzun, orta ve kısa dönemli amaçlarınızın belirlenmesi gerekir.Örnek;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	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	kısa dönemli amaç; okul derslerinde başarılı olmak,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	orta dönemli amaç; ilköğretim diploması almak,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	uzun dönemli amaç; istenilen iyi bir liseye girmek.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1985</Words>
  <PresentationFormat>Ekran Gösterisi (4:3)</PresentationFormat>
  <Paragraphs>263</Paragraphs>
  <Slides>44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VERİMLİ DERS ÇALIŞMA YOLLARI </vt:lpstr>
      <vt:lpstr>Slayt 2</vt:lpstr>
      <vt:lpstr>ÇALIŞMA ORTAMINA İLİŞKİN DÜZENLEMELER  </vt:lpstr>
      <vt:lpstr>ÇALIŞMA ORTAMINA İLİŞKİN DÜZENLEMELER  </vt:lpstr>
      <vt:lpstr>ZİHNİN DAĞILMASINI ÖNLEME </vt:lpstr>
      <vt:lpstr>ZİHNİN DAĞILMASINI ÖNLEME </vt:lpstr>
      <vt:lpstr>ZİHNİN DAĞILMASINI ÖNLEME </vt:lpstr>
      <vt:lpstr>Slayt 8</vt:lpstr>
      <vt:lpstr>AMAÇLARIN VE ÖNCELİKLERİN BELİRLENMESİ  </vt:lpstr>
      <vt:lpstr>Slayt 10</vt:lpstr>
      <vt:lpstr>AMAÇLARIN VE ÖNCELİKLERİN BELİRLENMESİ  </vt:lpstr>
      <vt:lpstr>ZAMANI DÜZENLEMEK VE PROGRAM YAPMAK  </vt:lpstr>
      <vt:lpstr>ZAMANI DÜZENLEMEK VE PROGRAM YAPMAK  </vt:lpstr>
      <vt:lpstr>ÇALIŞMA VE TEKRAR PROGRAMI </vt:lpstr>
      <vt:lpstr>ÇALIŞMA VE TEKRAR PROGRAMI </vt:lpstr>
      <vt:lpstr>ÇALIŞMA VE TEKRAR PROGRAMI </vt:lpstr>
      <vt:lpstr>DERS ÇALIŞIRKEN İZLENİLECEK YOL</vt:lpstr>
      <vt:lpstr>ETKİN DİNLEME  </vt:lpstr>
      <vt:lpstr>ÖĞRENMEK İÇİN OKUMA  (ETKİN OKUMA)  </vt:lpstr>
      <vt:lpstr>Slayt 20</vt:lpstr>
      <vt:lpstr>Slayt 21</vt:lpstr>
      <vt:lpstr>Slayt 22</vt:lpstr>
      <vt:lpstr>İyi Bir Ders Çalışma Programı Nasıl Hazırlanır?</vt:lpstr>
      <vt:lpstr>Slayt 24</vt:lpstr>
      <vt:lpstr>Slayt 25</vt:lpstr>
      <vt:lpstr>Sıkıcı tanımları unutun, temelden başlayalım: Ders çalışma programı kişiseldir, herkes için geçerli tek bir formül yoktur.</vt:lpstr>
      <vt:lpstr>Slayt 27</vt:lpstr>
      <vt:lpstr>Slayt 28</vt:lpstr>
      <vt:lpstr>Aslında neden bir programa ihtiyacınız var?</vt:lpstr>
      <vt:lpstr>Slayt 30</vt:lpstr>
      <vt:lpstr>Slayt 31</vt:lpstr>
      <vt:lpstr>Ders çalışma programı nasıl hazırlanır?</vt:lpstr>
      <vt:lpstr>Slayt 33</vt:lpstr>
      <vt:lpstr>Gerçekçi olun</vt:lpstr>
      <vt:lpstr>Özgün bir program hazırlamaya çalışın</vt:lpstr>
      <vt:lpstr>Haftalık, aylık veya yıllık plan modellerini deneyin</vt:lpstr>
      <vt:lpstr>Öncelikli derslerinizi belirleyin</vt:lpstr>
      <vt:lpstr>Zaman aralıklarını doğru planlayın</vt:lpstr>
      <vt:lpstr>Ödül ve ceza sistemi kullanmaya çalışın</vt:lpstr>
      <vt:lpstr>Programda mola zamanlarına mutlaka yer verin </vt:lpstr>
      <vt:lpstr>Uykunuzdan feragat etmeyin</vt:lpstr>
      <vt:lpstr>Aklınıza takılan durumlarda başkalarından tavsiye isteyin</vt:lpstr>
      <vt:lpstr>Programa uymaya çalışın ve asla pes etmeyin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İyi Bir Ders Çalışma Programı Nasıl Hazırlanır?</dc:title>
  <dc:creator>rehberlik</dc:creator>
  <cp:lastModifiedBy>Necati</cp:lastModifiedBy>
  <cp:revision>3</cp:revision>
  <dcterms:created xsi:type="dcterms:W3CDTF">2023-11-23T09:08:10Z</dcterms:created>
  <dcterms:modified xsi:type="dcterms:W3CDTF">2023-11-23T12:19:11Z</dcterms:modified>
</cp:coreProperties>
</file>